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  <p:sldMasterId id="2147483720" r:id="rId2"/>
  </p:sldMasterIdLst>
  <p:notesMasterIdLst>
    <p:notesMasterId r:id="rId16"/>
  </p:notesMasterIdLst>
  <p:sldIdLst>
    <p:sldId id="256" r:id="rId3"/>
    <p:sldId id="257" r:id="rId4"/>
    <p:sldId id="258" r:id="rId5"/>
    <p:sldId id="259" r:id="rId6"/>
    <p:sldId id="270" r:id="rId7"/>
    <p:sldId id="260" r:id="rId8"/>
    <p:sldId id="261" r:id="rId9"/>
    <p:sldId id="268" r:id="rId10"/>
    <p:sldId id="262" r:id="rId11"/>
    <p:sldId id="263" r:id="rId12"/>
    <p:sldId id="264" r:id="rId13"/>
    <p:sldId id="265" r:id="rId14"/>
    <p:sldId id="267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76"/>
  </p:normalViewPr>
  <p:slideViewPr>
    <p:cSldViewPr snapToGrid="0">
      <p:cViewPr>
        <p:scale>
          <a:sx n="99" d="100"/>
          <a:sy n="99" d="100"/>
        </p:scale>
        <p:origin x="-160" y="3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49992C-5079-354C-9402-A86B3F1A22EC}" type="datetimeFigureOut">
              <a:rPr kumimoji="1" lang="zh-CN" altLang="en-US" smtClean="0"/>
              <a:t>2023/5/6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FFCE0C-BFD1-C448-B4A8-05137578F20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685703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FFCE0C-BFD1-C448-B4A8-05137578F206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182483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9FBA1-3545-4F2A-9A28-008612AEE32E}" type="datetimeFigureOut">
              <a:rPr lang="zh-CN" altLang="en-US" smtClean="0"/>
              <a:t>2023/5/6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F40A3-9D80-4F22-A812-4BF8F87F1F1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95318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9FBA1-3545-4F2A-9A28-008612AEE32E}" type="datetimeFigureOut">
              <a:rPr lang="zh-CN" altLang="en-US" smtClean="0"/>
              <a:t>2023/5/6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F40A3-9D80-4F22-A812-4BF8F87F1F1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09875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9FBA1-3545-4F2A-9A28-008612AEE32E}" type="datetimeFigureOut">
              <a:rPr lang="zh-CN" altLang="en-US" smtClean="0"/>
              <a:t>2023/5/6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F40A3-9D80-4F22-A812-4BF8F87F1F1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77669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9FBA1-3545-4F2A-9A28-008612AEE32E}" type="datetimeFigureOut">
              <a:rPr lang="zh-CN" altLang="en-US" smtClean="0"/>
              <a:t>2023/5/6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F40A3-9D80-4F22-A812-4BF8F87F1F10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51363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9FBA1-3545-4F2A-9A28-008612AEE32E}" type="datetimeFigureOut">
              <a:rPr lang="zh-CN" altLang="en-US" smtClean="0"/>
              <a:t>2023/5/6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F40A3-9D80-4F22-A812-4BF8F87F1F1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88610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9FBA1-3545-4F2A-9A28-008612AEE32E}" type="datetimeFigureOut">
              <a:rPr lang="zh-CN" altLang="en-US" smtClean="0"/>
              <a:t>2023/5/6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F40A3-9D80-4F22-A812-4BF8F87F1F10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656336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9FBA1-3545-4F2A-9A28-008612AEE32E}" type="datetimeFigureOut">
              <a:rPr lang="zh-CN" altLang="en-US" smtClean="0"/>
              <a:t>2023/5/6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F40A3-9D80-4F22-A812-4BF8F87F1F1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55398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9FBA1-3545-4F2A-9A28-008612AEE32E}" type="datetimeFigureOut">
              <a:rPr lang="zh-CN" altLang="en-US" smtClean="0"/>
              <a:t>2023/5/6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F40A3-9D80-4F22-A812-4BF8F87F1F1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67064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9FBA1-3545-4F2A-9A28-008612AEE32E}" type="datetimeFigureOut">
              <a:rPr lang="zh-CN" altLang="en-US" smtClean="0"/>
              <a:t>2023/5/6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F40A3-9D80-4F22-A812-4BF8F87F1F1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093340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9FBA1-3545-4F2A-9A28-008612AEE32E}" type="datetimeFigureOut">
              <a:rPr lang="zh-CN" altLang="en-US" smtClean="0"/>
              <a:t>2023/5/6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F40A3-9D80-4F22-A812-4BF8F87F1F1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128448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CEB9FBA1-3545-4F2A-9A28-008612AEE32E}" type="datetimeFigureOut">
              <a:rPr lang="zh-CN" altLang="en-US" smtClean="0"/>
              <a:t>2023/5/6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41F40A3-9D80-4F22-A812-4BF8F87F1F1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8567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9FBA1-3545-4F2A-9A28-008612AEE32E}" type="datetimeFigureOut">
              <a:rPr lang="zh-CN" altLang="en-US" smtClean="0"/>
              <a:t>2023/5/6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F40A3-9D80-4F22-A812-4BF8F87F1F1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001120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9FBA1-3545-4F2A-9A28-008612AEE32E}" type="datetimeFigureOut">
              <a:rPr lang="zh-CN" altLang="en-US" smtClean="0"/>
              <a:t>2023/5/6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F40A3-9D80-4F22-A812-4BF8F87F1F1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57059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9FBA1-3545-4F2A-9A28-008612AEE32E}" type="datetimeFigureOut">
              <a:rPr lang="zh-CN" altLang="en-US" smtClean="0"/>
              <a:t>2023/5/6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F40A3-9D80-4F22-A812-4BF8F87F1F1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205874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9FBA1-3545-4F2A-9A28-008612AEE32E}" type="datetimeFigureOut">
              <a:rPr lang="zh-CN" altLang="en-US" smtClean="0"/>
              <a:t>2023/5/6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F40A3-9D80-4F22-A812-4BF8F87F1F1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07940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9FBA1-3545-4F2A-9A28-008612AEE32E}" type="datetimeFigureOut">
              <a:rPr lang="zh-CN" altLang="en-US" smtClean="0"/>
              <a:t>2023/5/6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F40A3-9D80-4F22-A812-4BF8F87F1F1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94359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9FBA1-3545-4F2A-9A28-008612AEE32E}" type="datetimeFigureOut">
              <a:rPr lang="zh-CN" altLang="en-US" smtClean="0"/>
              <a:t>2023/5/6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F40A3-9D80-4F22-A812-4BF8F87F1F1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23906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9FBA1-3545-4F2A-9A28-008612AEE32E}" type="datetimeFigureOut">
              <a:rPr lang="zh-CN" altLang="en-US" smtClean="0"/>
              <a:t>2023/5/6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F40A3-9D80-4F22-A812-4BF8F87F1F10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9126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9FBA1-3545-4F2A-9A28-008612AEE32E}" type="datetimeFigureOut">
              <a:rPr lang="zh-CN" altLang="en-US" smtClean="0"/>
              <a:t>2023/5/6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F40A3-9D80-4F22-A812-4BF8F87F1F10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0497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9FBA1-3545-4F2A-9A28-008612AEE32E}" type="datetimeFigureOut">
              <a:rPr lang="zh-CN" altLang="en-US" smtClean="0"/>
              <a:t>2023/5/6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F40A3-9D80-4F22-A812-4BF8F87F1F1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82422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9FBA1-3545-4F2A-9A28-008612AEE32E}" type="datetimeFigureOut">
              <a:rPr lang="zh-CN" altLang="en-US" smtClean="0"/>
              <a:t>2023/5/6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F40A3-9D80-4F22-A812-4BF8F87F1F1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62269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9FBA1-3545-4F2A-9A28-008612AEE32E}" type="datetimeFigureOut">
              <a:rPr lang="zh-CN" altLang="en-US" smtClean="0"/>
              <a:t>2023/5/6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F40A3-9D80-4F22-A812-4BF8F87F1F1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75957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CEB9FBA1-3545-4F2A-9A28-008612AEE32E}" type="datetimeFigureOut">
              <a:rPr lang="zh-CN" altLang="en-US" smtClean="0"/>
              <a:t>2023/5/6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1F40A3-9D80-4F22-A812-4BF8F87F1F1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01779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CEB9FBA1-3545-4F2A-9A28-008612AEE32E}" type="datetimeFigureOut">
              <a:rPr lang="zh-CN" altLang="en-US" smtClean="0"/>
              <a:t>2023/5/6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F41F40A3-9D80-4F22-A812-4BF8F87F1F10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03674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jpeg"/><Relationship Id="rId13" Type="http://schemas.openxmlformats.org/officeDocument/2006/relationships/image" Target="../media/image44.jpeg"/><Relationship Id="rId3" Type="http://schemas.openxmlformats.org/officeDocument/2006/relationships/image" Target="../media/image34.jpeg"/><Relationship Id="rId7" Type="http://schemas.openxmlformats.org/officeDocument/2006/relationships/image" Target="../media/image38.jpeg"/><Relationship Id="rId12" Type="http://schemas.openxmlformats.org/officeDocument/2006/relationships/image" Target="../media/image43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jpeg"/><Relationship Id="rId10" Type="http://schemas.openxmlformats.org/officeDocument/2006/relationships/image" Target="../media/image41.png"/><Relationship Id="rId4" Type="http://schemas.openxmlformats.org/officeDocument/2006/relationships/image" Target="../media/image35.jpeg"/><Relationship Id="rId9" Type="http://schemas.openxmlformats.org/officeDocument/2006/relationships/image" Target="../media/image40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www.kaggle.com/ssathishkumar/netflix-data-eda-recommendation-system#Exploratory-Data-Analysis" TargetMode="Externa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hyperlink" Target="https://www.kaggle.com/ssathishkumar/netflix-data-eda-recommendation-system#Exploratory-Data-Analysis" TargetMode="Externa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B90046-D843-4528-A27C-76AE9B7FFC1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豆瓣电影聚类分析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D6757AC-42BA-45EC-9C08-B6A20E8BFD4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熊江凯 </a:t>
            </a:r>
            <a:r>
              <a:rPr lang="en-US" altLang="zh-CN" dirty="0"/>
              <a:t>2000012515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089316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C6BBAA-0D9B-4A67-B4DF-EAC89AD89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Task 4 </a:t>
            </a:r>
            <a:r>
              <a:rPr lang="zh-CN" altLang="en-US" dirty="0"/>
              <a:t>导演和演员聚类 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6D0FAF3-B41F-0AEE-54DC-98E13C8782D3}"/>
              </a:ext>
            </a:extLst>
          </p:cNvPr>
          <p:cNvSpPr txBox="1"/>
          <p:nvPr/>
        </p:nvSpPr>
        <p:spPr>
          <a:xfrm>
            <a:off x="1097280" y="1876842"/>
            <a:ext cx="10675620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继续使用前文提出的基于聚类的质量的评估参数，并结合前面电影聚类结 果更新公式为 </a:t>
            </a:r>
          </a:p>
          <a:p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                                </a:t>
            </a:r>
            <a:r>
              <a:rPr lang="en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Weighted Rating (WR) = ((v/(</a:t>
            </a:r>
            <a:r>
              <a:rPr lang="en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v+m</a:t>
            </a:r>
            <a:r>
              <a:rPr lang="en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))*R+(m/(</a:t>
            </a:r>
            <a:r>
              <a:rPr lang="en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v+m</a:t>
            </a:r>
            <a:r>
              <a:rPr lang="en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))*C)*L </a:t>
            </a:r>
          </a:p>
          <a:p>
            <a:endParaRPr lang="en" altLang="zh-C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是导演或演员的 </a:t>
            </a:r>
            <a:r>
              <a:rPr lang="en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pop(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基于 </a:t>
            </a:r>
            <a:r>
              <a:rPr lang="en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movie_cluster</a:t>
            </a:r>
            <a:r>
              <a:rPr lang="en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得出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 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是导演或演员所在类的 </a:t>
            </a:r>
            <a:r>
              <a:rPr lang="en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pop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的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80%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分位点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是导演或演员的相关电影平均 </a:t>
            </a:r>
            <a:r>
              <a:rPr lang="en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WR(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和这里的 </a:t>
            </a:r>
            <a:r>
              <a:rPr lang="en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WR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不一样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 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是所有导演或演员的 </a:t>
            </a:r>
            <a:r>
              <a:rPr lang="en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WR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均值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是导演或演员相关电影的数量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用 </a:t>
            </a:r>
            <a:r>
              <a:rPr lang="en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movie_index</a:t>
            </a:r>
            <a:r>
              <a:rPr lang="en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稀疏矩阵求很快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 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优点：</a:t>
            </a:r>
          </a:p>
          <a:p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（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）平衡了各个类之间的受欢迎程度，并且不需要假定各个类之间的给分分布相同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电影的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       </a:t>
            </a:r>
            <a:r>
              <a:rPr lang="en-US" altLang="zh-CN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`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       </a:t>
            </a:r>
            <a:r>
              <a:rPr lang="en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WR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计算中需要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</a:p>
          <a:p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（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）防止某个导演或演员撞运气碰上一部好电影， 必须要有持续创造优秀作品的能力，才能  </a:t>
            </a:r>
            <a:r>
              <a:rPr lang="en-US" altLang="zh-CN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         `         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获得高 </a:t>
            </a:r>
            <a:r>
              <a:rPr lang="en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WR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85020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2A0EE42-6682-4F10-9DA2-68E993A1E3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Task 4 </a:t>
            </a:r>
            <a:r>
              <a:rPr lang="zh-CN" altLang="en-US" dirty="0"/>
              <a:t>导演和演员聚类 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E27EF7E-5094-4E54-B2BE-FE1DAC8E3E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zh-CN" altLang="en-US" dirty="0"/>
              <a:t>看效果</a:t>
            </a:r>
            <a:endParaRPr lang="en-US" altLang="zh-CN" dirty="0"/>
          </a:p>
          <a:p>
            <a:pPr>
              <a:buFont typeface="Wingdings" panose="05000000000000000000" pitchFamily="2" charset="2"/>
              <a:buChar char="l"/>
            </a:pPr>
            <a:endParaRPr lang="en-US" altLang="zh-CN" dirty="0"/>
          </a:p>
          <a:p>
            <a:pPr>
              <a:buFont typeface="Wingdings" panose="05000000000000000000" pitchFamily="2" charset="2"/>
              <a:buChar char="l"/>
            </a:pP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3EB5560-6420-B493-183A-7A3DF32F23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300" y="2257214"/>
            <a:ext cx="3860800" cy="32004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53B3A97-B284-1846-86AF-A3E9CE8E4A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4521" y="2148840"/>
            <a:ext cx="4127500" cy="327660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64ADA61E-6C18-7776-3D6B-65BC1FE8A4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63168"/>
            <a:ext cx="6426200" cy="32258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02F29577-4876-9DD5-D2BB-DFC0E57DCF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619164"/>
            <a:ext cx="6083300" cy="2476500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716F6ADB-12AB-9155-01BA-3CD748E85F3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650" y="2239038"/>
            <a:ext cx="6096000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798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ED442F-5C97-46E5-B912-4EA279E2C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Task 4 </a:t>
            </a:r>
            <a:r>
              <a:rPr lang="zh-CN" altLang="en-US" dirty="0"/>
              <a:t>导演和演员聚类 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64815574-57D6-B85E-4BA4-EAF89C12CF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3" y="1737360"/>
            <a:ext cx="4851400" cy="24638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A5D9F0D6-9A12-3207-09C3-571EFB718A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8777" y="2163049"/>
            <a:ext cx="2478673" cy="2463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DF72581C-48DA-6CD0-6ABC-9ADC21F63F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406"/>
          <a:stretch/>
        </p:blipFill>
        <p:spPr bwMode="auto">
          <a:xfrm>
            <a:off x="6587450" y="2163049"/>
            <a:ext cx="2557059" cy="2463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D9CB8B24-9550-1FBF-3E86-D604A32F1F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0177" y="1737360"/>
            <a:ext cx="3488752" cy="4489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19824EE7-A015-70E5-78FE-D00085209AE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793" y="1533235"/>
            <a:ext cx="7174388" cy="4897798"/>
          </a:xfrm>
          <a:prstGeom prst="rect">
            <a:avLst/>
          </a:prstGeom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DF78DA7F-44E3-F7F2-37B7-5C4EA04BF5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89" r="16861"/>
          <a:stretch/>
        </p:blipFill>
        <p:spPr bwMode="auto">
          <a:xfrm>
            <a:off x="2996898" y="1709184"/>
            <a:ext cx="2650796" cy="2504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996330C3-4D29-D3AC-D4B7-F38FA773E8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10" b="7863"/>
          <a:stretch/>
        </p:blipFill>
        <p:spPr bwMode="auto">
          <a:xfrm>
            <a:off x="5647694" y="1693655"/>
            <a:ext cx="2650796" cy="2535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D939CC66-CAB5-37F8-4AD9-2539797706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8988" y="1693655"/>
            <a:ext cx="3427992" cy="4271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AE5A09A2-BCBD-702C-F68F-8D8A0685C82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82" y="1684466"/>
            <a:ext cx="7772400" cy="3196993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73281E12-6B5D-4C09-6AE2-61C049DE8E2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3" y="1709184"/>
            <a:ext cx="7772400" cy="2960352"/>
          </a:xfrm>
          <a:prstGeom prst="rect">
            <a:avLst/>
          </a:prstGeom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D258B7DD-822E-6BBC-78A3-E1EAC2DB58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5453" y="1651550"/>
            <a:ext cx="3249506" cy="3892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3AF3D981-E1F3-5DA3-B13B-C1F25318B0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37" t="13224" r="15254"/>
          <a:stretch/>
        </p:blipFill>
        <p:spPr bwMode="auto">
          <a:xfrm>
            <a:off x="7795453" y="3540668"/>
            <a:ext cx="4478933" cy="3175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6163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9CFC40-9E64-4638-8E5E-EC5AE26F93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总结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721B7EE-09DE-4FC5-A165-DBB967BCD8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en-US" altLang="zh-CN" dirty="0"/>
              <a:t>Exploratory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Analysis</a:t>
            </a:r>
          </a:p>
          <a:p>
            <a:pPr>
              <a:buFont typeface="Wingdings" panose="05000000000000000000" pitchFamily="2" charset="2"/>
              <a:buChar char="l"/>
            </a:pPr>
            <a:r>
              <a:rPr lang="zh-CN" altLang="en-US" dirty="0"/>
              <a:t>数据预处理和特征向量化</a:t>
            </a:r>
            <a:endParaRPr lang="en-US" altLang="zh-CN" dirty="0"/>
          </a:p>
          <a:p>
            <a:pPr>
              <a:buFont typeface="Wingdings" panose="05000000000000000000" pitchFamily="2" charset="2"/>
              <a:buChar char="l"/>
            </a:pPr>
            <a:r>
              <a:rPr lang="zh-CN" altLang="en-US" dirty="0"/>
              <a:t>特征融合</a:t>
            </a:r>
            <a:endParaRPr lang="en-US" altLang="zh-CN" dirty="0"/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CN" dirty="0"/>
              <a:t>K-means</a:t>
            </a:r>
            <a:r>
              <a:rPr lang="zh-CN" altLang="en-US" dirty="0"/>
              <a:t>聚类</a:t>
            </a:r>
            <a:endParaRPr lang="en-US" altLang="zh-CN" dirty="0"/>
          </a:p>
          <a:p>
            <a:pPr>
              <a:buFont typeface="Wingdings" panose="05000000000000000000" pitchFamily="2" charset="2"/>
              <a:buChar char="l"/>
            </a:pPr>
            <a:r>
              <a:rPr lang="zh-CN" altLang="en-US" dirty="0"/>
              <a:t>导演和演员聚类</a:t>
            </a:r>
            <a:endParaRPr lang="en-US" altLang="zh-CN" dirty="0"/>
          </a:p>
          <a:p>
            <a:pPr>
              <a:buFont typeface="Wingdings" panose="05000000000000000000" pitchFamily="2" charset="2"/>
              <a:buChar char="l"/>
            </a:pPr>
            <a:r>
              <a:rPr lang="zh-CN" altLang="en-US" dirty="0"/>
              <a:t>改进方向：不断利用无监督学习在导演、演员与电影之间进行迭代，实现更精确、动态的聚类</a:t>
            </a:r>
          </a:p>
        </p:txBody>
      </p:sp>
    </p:spTree>
    <p:extLst>
      <p:ext uri="{BB962C8B-B14F-4D97-AF65-F5344CB8AC3E}">
        <p14:creationId xmlns:p14="http://schemas.microsoft.com/office/powerpoint/2010/main" val="32766400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FA626F-70E4-4AE3-AF8B-25AE8D802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Task</a:t>
            </a:r>
            <a:r>
              <a:rPr lang="zh-CN" altLang="en-US" dirty="0"/>
              <a:t> </a:t>
            </a:r>
            <a:r>
              <a:rPr lang="en-US" altLang="zh-CN" dirty="0"/>
              <a:t>0</a:t>
            </a:r>
            <a:r>
              <a:rPr lang="zh-CN" altLang="en-US" dirty="0"/>
              <a:t> </a:t>
            </a:r>
            <a:r>
              <a:rPr lang="en" altLang="zh-CN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Exploratory Data Analysis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2D140AF-B824-4250-8FB8-1BF159966A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/>
              <a:t>缺失数据情况                                                                大部分数据有相当程度的缺失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                                                                                              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                                                                                           重要的评分数据也有大量</a:t>
            </a:r>
            <a:r>
              <a:rPr lang="en-US" altLang="zh-CN" dirty="0"/>
              <a:t>0</a:t>
            </a:r>
            <a:r>
              <a:rPr lang="zh-CN" altLang="en-US" dirty="0"/>
              <a:t>分情况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                                                                                            类型、国家等数据较为完整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                                                 </a:t>
            </a:r>
            <a:endParaRPr lang="en-US" altLang="zh-CN" dirty="0"/>
          </a:p>
          <a:p>
            <a:pPr>
              <a:buFont typeface="Wingdings" panose="05000000000000000000" pitchFamily="2" charset="2"/>
              <a:buChar char="l"/>
            </a:pPr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F246A59-EBD2-67F5-9809-7C166F9C70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038" y="2086851"/>
            <a:ext cx="4297771" cy="2684298"/>
          </a:xfrm>
          <a:prstGeom prst="rect">
            <a:avLst/>
          </a:prstGeom>
        </p:spPr>
      </p:pic>
      <p:sp>
        <p:nvSpPr>
          <p:cNvPr id="5" name="椭圆 4">
            <a:extLst>
              <a:ext uri="{FF2B5EF4-FFF2-40B4-BE49-F238E27FC236}">
                <a16:creationId xmlns:a16="http://schemas.microsoft.com/office/drawing/2014/main" id="{97FE10D1-D7EF-DB77-3C28-E7B21F86A1A5}"/>
              </a:ext>
            </a:extLst>
          </p:cNvPr>
          <p:cNvSpPr/>
          <p:nvPr/>
        </p:nvSpPr>
        <p:spPr>
          <a:xfrm>
            <a:off x="916502" y="1924250"/>
            <a:ext cx="119818" cy="1214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76BC0818-3257-D789-C0BF-1A59F2DC5B6D}"/>
              </a:ext>
            </a:extLst>
          </p:cNvPr>
          <p:cNvSpPr/>
          <p:nvPr/>
        </p:nvSpPr>
        <p:spPr>
          <a:xfrm>
            <a:off x="5927834" y="1895717"/>
            <a:ext cx="119818" cy="1214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F23CF8A3-62D1-892B-B360-A709F882D034}"/>
              </a:ext>
            </a:extLst>
          </p:cNvPr>
          <p:cNvSpPr/>
          <p:nvPr/>
        </p:nvSpPr>
        <p:spPr>
          <a:xfrm>
            <a:off x="5905762" y="2846903"/>
            <a:ext cx="119818" cy="1214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A9E71B4C-0C00-A1EF-2339-BCF86ECE7A27}"/>
              </a:ext>
            </a:extLst>
          </p:cNvPr>
          <p:cNvSpPr/>
          <p:nvPr/>
        </p:nvSpPr>
        <p:spPr>
          <a:xfrm>
            <a:off x="5905762" y="3796705"/>
            <a:ext cx="119818" cy="1214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CC683B4-BE84-867C-78D5-A54A1C67C0C9}"/>
              </a:ext>
            </a:extLst>
          </p:cNvPr>
          <p:cNvSpPr txBox="1"/>
          <p:nvPr/>
        </p:nvSpPr>
        <p:spPr>
          <a:xfrm>
            <a:off x="916502" y="4939862"/>
            <a:ext cx="10058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总结：</a:t>
            </a:r>
            <a:endParaRPr kumimoji="1" lang="en-US" altLang="zh-CN" dirty="0"/>
          </a:p>
          <a:p>
            <a:r>
              <a:rPr kumimoji="1" lang="zh-CN" altLang="en-US" dirty="0"/>
              <a:t>（</a:t>
            </a:r>
            <a:r>
              <a:rPr kumimoji="1" lang="en-US" altLang="zh-CN" dirty="0"/>
              <a:t>1</a:t>
            </a:r>
            <a:r>
              <a:rPr kumimoji="1" lang="zh-CN" altLang="en-US" dirty="0"/>
              <a:t>）尽管缺失较多，但是一部分信息本身就不用纳入电影聚类（演员、导演、别名、</a:t>
            </a:r>
            <a:r>
              <a:rPr kumimoji="1" lang="en-US" altLang="zh-CN" dirty="0"/>
              <a:t>ID</a:t>
            </a:r>
            <a:r>
              <a:rPr kumimoji="1" lang="zh-CN" altLang="en-US" dirty="0"/>
              <a:t>、网站等）</a:t>
            </a:r>
            <a:endParaRPr kumimoji="1" lang="en-US" altLang="zh-CN" dirty="0"/>
          </a:p>
          <a:p>
            <a:r>
              <a:rPr kumimoji="1" lang="zh-CN" altLang="en-US" dirty="0"/>
              <a:t>（</a:t>
            </a:r>
            <a:r>
              <a:rPr kumimoji="1" lang="en-US" altLang="zh-CN" dirty="0"/>
              <a:t>2</a:t>
            </a:r>
            <a:r>
              <a:rPr kumimoji="1" lang="zh-CN" altLang="en-US" dirty="0"/>
              <a:t>）某些数据的缺失本身或许就有信息含量（上映了的电影评分为</a:t>
            </a:r>
            <a:r>
              <a:rPr kumimoji="1" lang="en-US" altLang="zh-CN" dirty="0"/>
              <a:t>0</a:t>
            </a:r>
            <a:r>
              <a:rPr kumimoji="1" lang="zh-CN" altLang="en-US" dirty="0"/>
              <a:t>或许意味着质量和人气都低）</a:t>
            </a:r>
            <a:endParaRPr kumimoji="1" lang="en-US" altLang="zh-CN" dirty="0"/>
          </a:p>
          <a:p>
            <a:r>
              <a:rPr kumimoji="1" lang="zh-CN" altLang="en-US" dirty="0"/>
              <a:t>（</a:t>
            </a:r>
            <a:r>
              <a:rPr kumimoji="1" lang="en-US" altLang="zh-CN" dirty="0"/>
              <a:t>3</a:t>
            </a:r>
            <a:r>
              <a:rPr kumimoji="1" lang="zh-CN" altLang="en-US" dirty="0"/>
              <a:t>）可以粗略地将数据分为三大类：数值数据、文本数据、类型数据</a:t>
            </a:r>
          </a:p>
        </p:txBody>
      </p:sp>
    </p:spTree>
    <p:extLst>
      <p:ext uri="{BB962C8B-B14F-4D97-AF65-F5344CB8AC3E}">
        <p14:creationId xmlns:p14="http://schemas.microsoft.com/office/powerpoint/2010/main" val="15903975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EB1F04-9006-4026-A396-8FAC8D0E92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Task</a:t>
            </a:r>
            <a:r>
              <a:rPr lang="zh-CN" altLang="en-US" dirty="0"/>
              <a:t> </a:t>
            </a:r>
            <a:r>
              <a:rPr lang="en-US" altLang="zh-CN" dirty="0"/>
              <a:t>0</a:t>
            </a:r>
            <a:r>
              <a:rPr lang="zh-CN" altLang="en-US" dirty="0"/>
              <a:t> </a:t>
            </a:r>
            <a:r>
              <a:rPr lang="en" altLang="zh-CN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Exploratory Data Analysis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AEB2159-EF7E-79CE-F5F6-81856F5738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192" y="2182505"/>
            <a:ext cx="11097298" cy="402336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F39613D-F394-9084-3403-8045BE700D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087" y="2146583"/>
            <a:ext cx="11593013" cy="3833546"/>
          </a:xfrm>
          <a:prstGeom prst="rect">
            <a:avLst/>
          </a:prstGeom>
        </p:spPr>
      </p:pic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6AB9190-5569-4B7A-87F7-D536C157A6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zh-CN" altLang="en-US" dirty="0"/>
              <a:t>单一数据分析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A16AFB5-CF0B-4F4A-202C-132AC38036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987" y="2156512"/>
            <a:ext cx="11482166" cy="383354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F5BB67B-C0E4-508E-781E-1E48F79022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2510" y="2079812"/>
            <a:ext cx="11702476" cy="3910246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BC1DC95E-A67A-2C0E-2AF1-0F716D538BA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6363" y="2143352"/>
            <a:ext cx="11973507" cy="3854929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717BD3B5-26F4-32BB-D68D-C5BACE74D70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1050" y="2156512"/>
            <a:ext cx="12137050" cy="3907582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B7931DD9-3AA0-AB6C-76AC-232A0DF3923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0847" y="2127729"/>
            <a:ext cx="12108458" cy="3824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619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39B071-6580-4F0A-8E45-2EC1F0536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Task</a:t>
            </a:r>
            <a:r>
              <a:rPr lang="zh-CN" altLang="en-US" dirty="0"/>
              <a:t> </a:t>
            </a:r>
            <a:r>
              <a:rPr lang="en-US" altLang="zh-CN" dirty="0"/>
              <a:t>1:</a:t>
            </a:r>
            <a:r>
              <a:rPr lang="zh-CN" altLang="en-US" dirty="0"/>
              <a:t>数据预处理和特征向量化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A438343-416E-48C1-883C-F5BC6D828D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zh-CN" altLang="en-US" dirty="0"/>
              <a:t>类型数据清洗</a:t>
            </a: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871E251-BDBC-D4B1-F13A-88B7477E4D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7770" y="2103120"/>
            <a:ext cx="4095750" cy="409575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D4B75EC-9DA8-4AED-D561-1AC93C7FF4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3520" y="2103120"/>
            <a:ext cx="4095750" cy="409575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D60E6B6-7DEF-C60F-2C86-46E9B5E707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7110" y="1844040"/>
            <a:ext cx="4354830" cy="4354830"/>
          </a:xfrm>
          <a:prstGeom prst="rect">
            <a:avLst/>
          </a:prstGeom>
        </p:spPr>
      </p:pic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2BCF455-7898-3620-1C63-04B335AE1381}"/>
              </a:ext>
            </a:extLst>
          </p:cNvPr>
          <p:cNvSpPr txBox="1">
            <a:spLocks/>
          </p:cNvSpPr>
          <p:nvPr/>
        </p:nvSpPr>
        <p:spPr>
          <a:xfrm>
            <a:off x="1097280" y="1859280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l"/>
            </a:pPr>
            <a:r>
              <a:rPr lang="zh-CN" altLang="en-US" dirty="0"/>
              <a:t>标签数据清洗</a:t>
            </a:r>
            <a:endParaRPr lang="en-US" altLang="zh-CN" dirty="0"/>
          </a:p>
          <a:p>
            <a:pPr marL="0" indent="0">
              <a:buFont typeface="Calibri" panose="020F0502020204030204" pitchFamily="34" charset="0"/>
              <a:buNone/>
            </a:pPr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1D52672-32CA-47A2-E9C3-781D83348A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88030" y="1973580"/>
            <a:ext cx="4354830" cy="4354830"/>
          </a:xfrm>
          <a:prstGeom prst="rect">
            <a:avLst/>
          </a:prstGeom>
        </p:spPr>
      </p:pic>
      <p:sp>
        <p:nvSpPr>
          <p:cNvPr id="11" name="内容占位符 2">
            <a:extLst>
              <a:ext uri="{FF2B5EF4-FFF2-40B4-BE49-F238E27FC236}">
                <a16:creationId xmlns:a16="http://schemas.microsoft.com/office/drawing/2014/main" id="{B2E1DF39-C318-5B0C-D008-A83F09E3F38E}"/>
              </a:ext>
            </a:extLst>
          </p:cNvPr>
          <p:cNvSpPr txBox="1">
            <a:spLocks/>
          </p:cNvSpPr>
          <p:nvPr/>
        </p:nvSpPr>
        <p:spPr>
          <a:xfrm>
            <a:off x="1097280" y="1851660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l"/>
            </a:pPr>
            <a:r>
              <a:rPr lang="zh-CN" altLang="en-US" dirty="0"/>
              <a:t>国家数据清洗</a:t>
            </a:r>
            <a:endParaRPr lang="en-US" altLang="zh-CN" dirty="0"/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B6BE23DD-D510-331D-4624-74CA8CB125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908" y="2320290"/>
            <a:ext cx="7873448" cy="1108710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B3CD738A-7333-1C18-DD4E-D18D8CA3F19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908" y="3417836"/>
            <a:ext cx="8596937" cy="868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552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" grpId="1" build="p"/>
      <p:bldP spid="8" grpId="0" build="p"/>
      <p:bldP spid="8" grpId="1" build="p"/>
      <p:bldP spid="11" grpId="0" build="p"/>
      <p:bldP spid="11" grpI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39B071-6580-4F0A-8E45-2EC1F0536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Task</a:t>
            </a:r>
            <a:r>
              <a:rPr lang="zh-CN" altLang="en-US" dirty="0"/>
              <a:t> </a:t>
            </a:r>
            <a:r>
              <a:rPr lang="en-US" altLang="zh-CN" dirty="0"/>
              <a:t>1:</a:t>
            </a:r>
            <a:r>
              <a:rPr lang="zh-CN" altLang="en-US" dirty="0"/>
              <a:t>数据预处理和特征向量化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2BCF455-7898-3620-1C63-04B335AE1381}"/>
              </a:ext>
            </a:extLst>
          </p:cNvPr>
          <p:cNvSpPr txBox="1">
            <a:spLocks/>
          </p:cNvSpPr>
          <p:nvPr/>
        </p:nvSpPr>
        <p:spPr>
          <a:xfrm>
            <a:off x="1097280" y="1859280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l"/>
            </a:pPr>
            <a:r>
              <a:rPr lang="zh-CN" altLang="en-US" dirty="0"/>
              <a:t>数值数据清洗</a:t>
            </a:r>
            <a:endParaRPr lang="en-US" altLang="zh-CN" dirty="0"/>
          </a:p>
          <a:p>
            <a:pPr marL="0" indent="0">
              <a:buFont typeface="Calibri" panose="020F0502020204030204" pitchFamily="34" charset="0"/>
              <a:buNone/>
            </a:pPr>
            <a:endParaRPr lang="zh-CN" altLang="en-US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4CCA083A-C7CE-9C87-25B6-BC63F651B4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819" y="2249170"/>
            <a:ext cx="9422059" cy="2261870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EE948AA7-B7A8-E775-70CA-E733A9308C81}"/>
              </a:ext>
            </a:extLst>
          </p:cNvPr>
          <p:cNvSpPr txBox="1"/>
          <p:nvPr/>
        </p:nvSpPr>
        <p:spPr>
          <a:xfrm>
            <a:off x="1036320" y="4795202"/>
            <a:ext cx="1011936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DengXian" panose="02010600030101010101" pitchFamily="2" charset="-122"/>
                <a:ea typeface="DengXian" panose="02010600030101010101" pitchFamily="2" charset="-122"/>
              </a:rPr>
              <a:t>结论</a:t>
            </a:r>
            <a:r>
              <a:rPr lang="zh-CN" altLang="en-US" dirty="0">
                <a:latin typeface="DengXian" panose="02010600030101010101" pitchFamily="2" charset="-122"/>
                <a:ea typeface="DengXian" panose="02010600030101010101" pitchFamily="2" charset="-122"/>
                <a:sym typeface="Wingdings" pitchFamily="2" charset="2"/>
              </a:rPr>
              <a:t>：</a:t>
            </a:r>
            <a:endParaRPr lang="en-US" altLang="zh-CN" dirty="0">
              <a:latin typeface="DengXian" panose="02010600030101010101" pitchFamily="2" charset="-122"/>
              <a:ea typeface="DengXian" panose="02010600030101010101" pitchFamily="2" charset="-122"/>
              <a:sym typeface="Wingdings" pitchFamily="2" charset="2"/>
            </a:endParaRPr>
          </a:p>
          <a:p>
            <a:r>
              <a:rPr lang="zh-CN" altLang="en-US" dirty="0">
                <a:latin typeface="DengXian" panose="02010600030101010101" pitchFamily="2" charset="-122"/>
                <a:ea typeface="DengXian" panose="02010600030101010101" pitchFamily="2" charset="-122"/>
                <a:sym typeface="Wingdings" pitchFamily="2" charset="2"/>
              </a:rPr>
              <a:t>（</a:t>
            </a:r>
            <a:r>
              <a:rPr lang="en-US" altLang="zh-CN" dirty="0">
                <a:latin typeface="DengXian" panose="02010600030101010101" pitchFamily="2" charset="-122"/>
                <a:ea typeface="DengXian" panose="02010600030101010101" pitchFamily="2" charset="-122"/>
                <a:sym typeface="Wingdings" pitchFamily="2" charset="2"/>
              </a:rPr>
              <a:t>1</a:t>
            </a:r>
            <a:r>
              <a:rPr lang="zh-CN" altLang="en-US" dirty="0">
                <a:latin typeface="DengXian" panose="02010600030101010101" pitchFamily="2" charset="-122"/>
                <a:ea typeface="DengXian" panose="02010600030101010101" pitchFamily="2" charset="-122"/>
                <a:sym typeface="Wingdings" pitchFamily="2" charset="2"/>
              </a:rPr>
              <a:t>）</a:t>
            </a:r>
            <a:r>
              <a:rPr lang="zh-CN" altLang="en-US" dirty="0">
                <a:latin typeface="DengXian" panose="02010600030101010101" pitchFamily="2" charset="-122"/>
                <a:ea typeface="DengXian" panose="02010600030101010101" pitchFamily="2" charset="-122"/>
              </a:rPr>
              <a:t>电影评分为 </a:t>
            </a:r>
            <a:r>
              <a:rPr lang="en-US" altLang="zh-CN" dirty="0">
                <a:latin typeface="DengXian" panose="02010600030101010101" pitchFamily="2" charset="-122"/>
                <a:ea typeface="DengXian" panose="02010600030101010101" pitchFamily="2" charset="-122"/>
              </a:rPr>
              <a:t>0 </a:t>
            </a:r>
            <a:r>
              <a:rPr lang="zh-CN" altLang="en-US" dirty="0">
                <a:latin typeface="DengXian" panose="02010600030101010101" pitchFamily="2" charset="-122"/>
                <a:ea typeface="DengXian" panose="02010600030101010101" pitchFamily="2" charset="-122"/>
              </a:rPr>
              <a:t>有两种可能</a:t>
            </a:r>
            <a:r>
              <a:rPr lang="en-US" altLang="zh-CN" dirty="0">
                <a:latin typeface="DengXian" panose="02010600030101010101" pitchFamily="2" charset="-122"/>
                <a:ea typeface="DengXian" panose="02010600030101010101" pitchFamily="2" charset="-122"/>
              </a:rPr>
              <a:t>:</a:t>
            </a:r>
            <a:r>
              <a:rPr lang="zh-CN" altLang="en-US" dirty="0">
                <a:latin typeface="DengXian" panose="02010600030101010101" pitchFamily="2" charset="-122"/>
                <a:ea typeface="DengXian" panose="02010600030101010101" pitchFamily="2" charset="-122"/>
              </a:rPr>
              <a:t>未上映、冷 门。</a:t>
            </a:r>
            <a:endParaRPr lang="en-US" altLang="zh-CN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r>
              <a:rPr lang="zh-CN" altLang="en-US" dirty="0">
                <a:latin typeface="DengXian" panose="02010600030101010101" pitchFamily="2" charset="-122"/>
                <a:ea typeface="DengXian" panose="02010600030101010101" pitchFamily="2" charset="-122"/>
              </a:rPr>
              <a:t>（</a:t>
            </a:r>
            <a:r>
              <a:rPr lang="en-US" altLang="zh-CN" dirty="0">
                <a:latin typeface="DengXian" panose="02010600030101010101" pitchFamily="2" charset="-122"/>
                <a:ea typeface="DengXian" panose="02010600030101010101" pitchFamily="2" charset="-122"/>
              </a:rPr>
              <a:t>2</a:t>
            </a:r>
            <a:r>
              <a:rPr lang="zh-CN" altLang="en-US" dirty="0">
                <a:latin typeface="DengXian" panose="02010600030101010101" pitchFamily="2" charset="-122"/>
                <a:ea typeface="DengXian" panose="02010600030101010101" pitchFamily="2" charset="-122"/>
              </a:rPr>
              <a:t>）进一步，冷门的电影大概率质量不过硬，导致不论是供求双方都没有给予充分的重视</a:t>
            </a:r>
            <a:endParaRPr lang="en-US" altLang="zh-CN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r>
              <a:rPr lang="zh-CN" altLang="en-US" dirty="0">
                <a:latin typeface="DengXian" panose="02010600030101010101" pitchFamily="2" charset="-122"/>
                <a:ea typeface="DengXian" panose="02010600030101010101" pitchFamily="2" charset="-122"/>
              </a:rPr>
              <a:t>（</a:t>
            </a:r>
            <a:r>
              <a:rPr lang="en-US" altLang="zh-CN" dirty="0">
                <a:latin typeface="DengXian" panose="02010600030101010101" pitchFamily="2" charset="-122"/>
                <a:ea typeface="DengXian" panose="02010600030101010101" pitchFamily="2" charset="-122"/>
              </a:rPr>
              <a:t>3</a:t>
            </a:r>
            <a:r>
              <a:rPr lang="zh-CN" altLang="en-US" dirty="0">
                <a:latin typeface="DengXian" panose="02010600030101010101" pitchFamily="2" charset="-122"/>
                <a:ea typeface="DengXian" panose="02010600030101010101" pitchFamily="2" charset="-122"/>
              </a:rPr>
              <a:t>）因此，不对冷门电影进行过多处理。</a:t>
            </a:r>
            <a:r>
              <a:rPr lang="zh-CN" altLang="en-US" sz="1800" dirty="0">
                <a:effectLst/>
                <a:latin typeface="DengXian" panose="02010600030101010101" pitchFamily="2" charset="-122"/>
                <a:ea typeface="DengXian" panose="02010600030101010101" pitchFamily="2" charset="-122"/>
              </a:rPr>
              <a:t>而对未上映电影赋予电影的平均分。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217813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4328AA-8699-4A9F-9B8A-504B5AFBD6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Task</a:t>
            </a:r>
            <a:r>
              <a:rPr lang="zh-CN" altLang="en-US" dirty="0"/>
              <a:t> </a:t>
            </a:r>
            <a:r>
              <a:rPr lang="en-US" altLang="zh-CN" dirty="0"/>
              <a:t>2:</a:t>
            </a:r>
            <a:r>
              <a:rPr lang="zh-CN" altLang="en-US" dirty="0"/>
              <a:t>特征融合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BE75894-0E97-48CA-B6FB-023E6E986D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zh-CN" altLang="en-US" dirty="0"/>
              <a:t>融合之前理解一下</a:t>
            </a:r>
            <a:r>
              <a:rPr lang="en-US" altLang="zh-CN" dirty="0" err="1"/>
              <a:t>kmeans</a:t>
            </a:r>
            <a:r>
              <a:rPr lang="zh-CN" altLang="en-US" dirty="0"/>
              <a:t>聚类的本质</a:t>
            </a:r>
            <a:r>
              <a:rPr lang="en-US" altLang="zh-CN" dirty="0"/>
              <a:t>——</a:t>
            </a:r>
            <a:r>
              <a:rPr lang="zh-CN" altLang="en-US" dirty="0"/>
              <a:t>基于距离的分类</a:t>
            </a:r>
            <a:endParaRPr lang="en-US" altLang="zh-CN" dirty="0"/>
          </a:p>
          <a:p>
            <a:pPr>
              <a:buFont typeface="Wingdings" panose="05000000000000000000" pitchFamily="2" charset="2"/>
              <a:buChar char="l"/>
            </a:pPr>
            <a:r>
              <a:rPr lang="zh-CN" altLang="en-US" dirty="0"/>
              <a:t>距离</a:t>
            </a:r>
            <a:r>
              <a:rPr lang="en-US" altLang="zh-CN" dirty="0"/>
              <a:t>——</a:t>
            </a:r>
            <a:r>
              <a:rPr lang="zh-CN" altLang="en-US" dirty="0"/>
              <a:t>取决于</a:t>
            </a:r>
            <a:r>
              <a:rPr lang="en-US" altLang="zh-CN" dirty="0"/>
              <a:t>features</a:t>
            </a:r>
            <a:r>
              <a:rPr lang="zh-CN" altLang="en-US" dirty="0"/>
              <a:t>维度，在</a:t>
            </a:r>
            <a:r>
              <a:rPr lang="en-US" altLang="zh-CN" dirty="0"/>
              <a:t>features</a:t>
            </a:r>
            <a:r>
              <a:rPr lang="zh-CN" altLang="en-US" dirty="0"/>
              <a:t>给定的前提下，单位将有决定性作用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例子：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>
              <a:buFont typeface="Wingdings" panose="05000000000000000000" pitchFamily="2" charset="2"/>
              <a:buChar char="l"/>
            </a:pPr>
            <a:endParaRPr lang="en-US" altLang="zh-CN" dirty="0"/>
          </a:p>
          <a:p>
            <a:pPr>
              <a:buFont typeface="Wingdings" panose="05000000000000000000" pitchFamily="2" charset="2"/>
              <a:buChar char="l"/>
            </a:pPr>
            <a:endParaRPr lang="en-US" altLang="zh-CN" dirty="0"/>
          </a:p>
          <a:p>
            <a:pPr>
              <a:buFont typeface="Wingdings" panose="05000000000000000000" pitchFamily="2" charset="2"/>
              <a:buChar char="l"/>
            </a:pPr>
            <a:endParaRPr lang="en-US" altLang="zh-CN" dirty="0"/>
          </a:p>
          <a:p>
            <a:pPr>
              <a:buFont typeface="Wingdings" panose="05000000000000000000" pitchFamily="2" charset="2"/>
              <a:buChar char="l"/>
            </a:pP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F7AB011-A1CD-1349-3E92-9A71F764A9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7710" y="2760414"/>
            <a:ext cx="3397250" cy="338257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E1E4E9F-979C-94AC-3A07-FF3CD2BB65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798844"/>
            <a:ext cx="3185160" cy="3364607"/>
          </a:xfrm>
          <a:prstGeom prst="rect">
            <a:avLst/>
          </a:prstGeom>
        </p:spPr>
      </p:pic>
      <p:sp>
        <p:nvSpPr>
          <p:cNvPr id="9" name="内容占位符 2">
            <a:extLst>
              <a:ext uri="{FF2B5EF4-FFF2-40B4-BE49-F238E27FC236}">
                <a16:creationId xmlns:a16="http://schemas.microsoft.com/office/drawing/2014/main" id="{22136FAF-583A-0118-37A2-89058B556413}"/>
              </a:ext>
            </a:extLst>
          </p:cNvPr>
          <p:cNvSpPr txBox="1">
            <a:spLocks/>
          </p:cNvSpPr>
          <p:nvPr/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l"/>
            </a:pPr>
            <a:r>
              <a:rPr lang="zh-CN" altLang="en-US" dirty="0"/>
              <a:t>因此，</a:t>
            </a:r>
            <a:r>
              <a:rPr lang="en-US" altLang="zh-CN" dirty="0" err="1"/>
              <a:t>kmeans</a:t>
            </a:r>
            <a:r>
              <a:rPr lang="zh-CN" altLang="en-US" dirty="0"/>
              <a:t>聚类我们需要做的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（</a:t>
            </a:r>
            <a:r>
              <a:rPr lang="en-US" altLang="zh-CN" dirty="0"/>
              <a:t>1</a:t>
            </a:r>
            <a:r>
              <a:rPr lang="zh-CN" altLang="en-US" dirty="0"/>
              <a:t>）明确自己想要的聚类结果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（</a:t>
            </a:r>
            <a:r>
              <a:rPr lang="en-US" altLang="zh-CN" dirty="0"/>
              <a:t>2</a:t>
            </a:r>
            <a:r>
              <a:rPr lang="zh-CN" altLang="en-US" dirty="0"/>
              <a:t>）确保</a:t>
            </a:r>
            <a:r>
              <a:rPr lang="en-US" altLang="zh-CN" dirty="0"/>
              <a:t>features</a:t>
            </a:r>
            <a:r>
              <a:rPr lang="zh-CN" altLang="en-US" dirty="0"/>
              <a:t>噪声尽可能少，与聚类结果尽可能有关联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（</a:t>
            </a:r>
            <a:r>
              <a:rPr lang="en-US" altLang="zh-CN" dirty="0"/>
              <a:t>3</a:t>
            </a:r>
            <a:r>
              <a:rPr lang="zh-CN" altLang="en-US" dirty="0"/>
              <a:t>）根据自己想要的结果设计评估指标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（</a:t>
            </a:r>
            <a:r>
              <a:rPr lang="en-US" altLang="zh-CN" dirty="0"/>
              <a:t>4</a:t>
            </a:r>
            <a:r>
              <a:rPr lang="zh-CN" altLang="en-US" dirty="0"/>
              <a:t>）调整</a:t>
            </a:r>
            <a:r>
              <a:rPr lang="en-US" altLang="zh-CN" dirty="0"/>
              <a:t>features</a:t>
            </a:r>
            <a:r>
              <a:rPr lang="zh-CN" altLang="en-US" dirty="0"/>
              <a:t>之间的权重</a:t>
            </a:r>
            <a:r>
              <a:rPr lang="en-US" altLang="zh-CN" dirty="0"/>
              <a:t>——</a:t>
            </a:r>
            <a:r>
              <a:rPr lang="zh-CN" altLang="en-US" dirty="0"/>
              <a:t>这里选择单位化意味着等权重，并不一定合理</a:t>
            </a:r>
            <a:endParaRPr lang="en-US" altLang="zh-CN" dirty="0"/>
          </a:p>
          <a:p>
            <a:pPr>
              <a:buFont typeface="Wingdings" panose="05000000000000000000" pitchFamily="2" charset="2"/>
              <a:buChar char="l"/>
            </a:pPr>
            <a:endParaRPr lang="en-US" altLang="zh-CN" dirty="0"/>
          </a:p>
          <a:p>
            <a:pPr>
              <a:buFont typeface="Wingdings" panose="05000000000000000000" pitchFamily="2" charset="2"/>
              <a:buChar char="l"/>
            </a:pPr>
            <a:endParaRPr lang="en-US" altLang="zh-CN" dirty="0"/>
          </a:p>
          <a:p>
            <a:pPr>
              <a:buFont typeface="Wingdings" panose="05000000000000000000" pitchFamily="2" charset="2"/>
              <a:buChar char="l"/>
            </a:pPr>
            <a:endParaRPr lang="en-US" altLang="zh-CN" dirty="0"/>
          </a:p>
          <a:p>
            <a:pPr>
              <a:buFont typeface="Wingdings" panose="05000000000000000000" pitchFamily="2" charset="2"/>
              <a:buChar char="l"/>
            </a:pPr>
            <a:endParaRPr lang="en-US" altLang="zh-CN" dirty="0"/>
          </a:p>
          <a:p>
            <a:pPr marL="0" indent="0">
              <a:buFont typeface="Calibri" panose="020F0502020204030204" pitchFamily="34" charset="0"/>
              <a:buNone/>
            </a:pPr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47736D72-05FE-C413-F27A-C556975355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6350" y="1860974"/>
            <a:ext cx="8324850" cy="4496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30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9" grpId="0"/>
      <p:bldP spid="9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2A8CBB2-BC96-48C9-AA8D-0AE18C2CEA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Task3</a:t>
            </a:r>
            <a:r>
              <a:rPr lang="zh-CN" altLang="en" dirty="0"/>
              <a:t>：</a:t>
            </a:r>
            <a:r>
              <a:rPr lang="en" altLang="zh-CN" dirty="0"/>
              <a:t>K-means</a:t>
            </a:r>
            <a:r>
              <a:rPr lang="zh-CN" altLang="en-US" dirty="0"/>
              <a:t>聚类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911556D-DAC6-40FF-AF9F-1BE8ECCC07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zh-CN" altLang="en-US" dirty="0"/>
              <a:t> 聚类结果</a:t>
            </a:r>
            <a:r>
              <a:rPr lang="en-US" altLang="zh-CN" dirty="0"/>
              <a:t>——</a:t>
            </a:r>
            <a:r>
              <a:rPr lang="zh-CN" altLang="en-US" dirty="0"/>
              <a:t>和示例类似</a:t>
            </a:r>
            <a:endParaRPr lang="en-US" altLang="zh-CN" dirty="0"/>
          </a:p>
          <a:p>
            <a:pPr marL="0" indent="0">
              <a:buNone/>
            </a:pPr>
            <a:r>
              <a:rPr lang="en" altLang="zh-CN" sz="1800" dirty="0">
                <a:effectLst/>
                <a:latin typeface="DengXian" panose="02010600030101010101" pitchFamily="2" charset="-122"/>
                <a:ea typeface="DengXian" panose="02010600030101010101" pitchFamily="2" charset="-122"/>
              </a:rPr>
              <a:t>Cluster 0:</a:t>
            </a:r>
            <a:r>
              <a:rPr lang="zh-CN" altLang="en-US" sz="1800" dirty="0">
                <a:effectLst/>
                <a:latin typeface="DengXian" panose="02010600030101010101" pitchFamily="2" charset="-122"/>
                <a:ea typeface="DengXian" panose="02010600030101010101" pitchFamily="2" charset="-122"/>
              </a:rPr>
              <a:t>好莱坞大片</a:t>
            </a:r>
            <a:r>
              <a:rPr lang="en-US" altLang="zh-CN" sz="1800" dirty="0">
                <a:effectLst/>
                <a:latin typeface="DengXian" panose="02010600030101010101" pitchFamily="2" charset="-122"/>
                <a:ea typeface="DengXian" panose="02010600030101010101" pitchFamily="2" charset="-122"/>
              </a:rPr>
              <a:t>:</a:t>
            </a:r>
            <a:r>
              <a:rPr lang="zh-CN" altLang="en-US" sz="1800" dirty="0">
                <a:effectLst/>
                <a:latin typeface="DengXian" panose="02010600030101010101" pitchFamily="2" charset="-122"/>
                <a:ea typeface="DengXian" panose="02010600030101010101" pitchFamily="2" charset="-122"/>
              </a:rPr>
              <a:t>将热门好莱坞大制作的电影集中聚类，偏科幻、热血 </a:t>
            </a:r>
            <a:endParaRPr lang="zh-CN" altLang="en-US" dirty="0"/>
          </a:p>
          <a:p>
            <a:pPr>
              <a:buFont typeface="Wingdings" panose="05000000000000000000" pitchFamily="2" charset="2"/>
              <a:buChar char="l"/>
            </a:pP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328BCAC-E858-BB7A-4A93-D043AC639B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717" b="43556"/>
          <a:stretch/>
        </p:blipFill>
        <p:spPr>
          <a:xfrm>
            <a:off x="1036320" y="2700437"/>
            <a:ext cx="5272225" cy="387096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7BC0881-7E4A-5EFA-64D9-5671FFE375B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444"/>
          <a:stretch/>
        </p:blipFill>
        <p:spPr>
          <a:xfrm>
            <a:off x="6140498" y="2700437"/>
            <a:ext cx="5183230" cy="2987040"/>
          </a:xfrm>
          <a:prstGeom prst="rect">
            <a:avLst/>
          </a:prstGeom>
        </p:spPr>
      </p:pic>
      <p:sp>
        <p:nvSpPr>
          <p:cNvPr id="12" name="内容占位符 2">
            <a:extLst>
              <a:ext uri="{FF2B5EF4-FFF2-40B4-BE49-F238E27FC236}">
                <a16:creationId xmlns:a16="http://schemas.microsoft.com/office/drawing/2014/main" id="{C3BBDD40-46C7-D8BD-B7DB-85B1A135430E}"/>
              </a:ext>
            </a:extLst>
          </p:cNvPr>
          <p:cNvSpPr txBox="1">
            <a:spLocks/>
          </p:cNvSpPr>
          <p:nvPr/>
        </p:nvSpPr>
        <p:spPr>
          <a:xfrm>
            <a:off x="1111298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l"/>
            </a:pPr>
            <a:r>
              <a:rPr lang="zh-CN" altLang="en-US" dirty="0"/>
              <a:t> 聚类结果</a:t>
            </a:r>
            <a:r>
              <a:rPr lang="en-US" altLang="zh-CN" dirty="0"/>
              <a:t>——</a:t>
            </a:r>
            <a:r>
              <a:rPr lang="zh-CN" altLang="en-US" dirty="0"/>
              <a:t>和示例类似</a:t>
            </a:r>
            <a:endParaRPr lang="en-US" altLang="zh-CN" dirty="0"/>
          </a:p>
          <a:p>
            <a:pPr marL="0" indent="0">
              <a:buNone/>
            </a:pPr>
            <a:r>
              <a:rPr lang="en" altLang="zh-CN" dirty="0"/>
              <a:t>Cluster 1:</a:t>
            </a:r>
            <a:r>
              <a:rPr lang="zh-CN" altLang="en-US" dirty="0"/>
              <a:t>国内热门大片</a:t>
            </a:r>
            <a:r>
              <a:rPr lang="en-US" altLang="zh-CN" dirty="0"/>
              <a:t>:</a:t>
            </a:r>
            <a:r>
              <a:rPr lang="zh-CN" altLang="en-US" dirty="0"/>
              <a:t>主要是我国的一些高票房的热门电影 </a:t>
            </a:r>
          </a:p>
          <a:p>
            <a:pPr marL="0" indent="0">
              <a:buFont typeface="Calibri" panose="020F0502020204030204" pitchFamily="34" charset="0"/>
              <a:buNone/>
            </a:pPr>
            <a:endParaRPr lang="zh-CN" altLang="en-US" dirty="0"/>
          </a:p>
          <a:p>
            <a:pPr>
              <a:buFont typeface="Wingdings" panose="05000000000000000000" pitchFamily="2" charset="2"/>
              <a:buChar char="l"/>
            </a:pPr>
            <a:endParaRPr lang="zh-CN" altLang="en-US" dirty="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41FC69AD-BBC2-BE3E-080F-BE8866F8839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00" b="41333"/>
          <a:stretch/>
        </p:blipFill>
        <p:spPr>
          <a:xfrm>
            <a:off x="665620" y="2540591"/>
            <a:ext cx="4421147" cy="388620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5619A736-E04E-3F94-79C4-42FEF09FC9B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667" r="-4445"/>
          <a:stretch/>
        </p:blipFill>
        <p:spPr>
          <a:xfrm>
            <a:off x="4986167" y="2556589"/>
            <a:ext cx="4617678" cy="2834640"/>
          </a:xfrm>
          <a:prstGeom prst="rect">
            <a:avLst/>
          </a:prstGeom>
        </p:spPr>
      </p:pic>
      <p:sp>
        <p:nvSpPr>
          <p:cNvPr id="22" name="内容占位符 2">
            <a:extLst>
              <a:ext uri="{FF2B5EF4-FFF2-40B4-BE49-F238E27FC236}">
                <a16:creationId xmlns:a16="http://schemas.microsoft.com/office/drawing/2014/main" id="{72FCA310-070A-EB9D-9907-BA3B5BB83C05}"/>
              </a:ext>
            </a:extLst>
          </p:cNvPr>
          <p:cNvSpPr txBox="1">
            <a:spLocks/>
          </p:cNvSpPr>
          <p:nvPr/>
        </p:nvSpPr>
        <p:spPr>
          <a:xfrm>
            <a:off x="1125316" y="1819789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l"/>
            </a:pPr>
            <a:r>
              <a:rPr lang="zh-CN" altLang="en-US" dirty="0"/>
              <a:t> 聚类结果</a:t>
            </a:r>
            <a:r>
              <a:rPr lang="en-US" altLang="zh-CN" dirty="0"/>
              <a:t>——</a:t>
            </a:r>
            <a:r>
              <a:rPr lang="zh-CN" altLang="en-US" dirty="0"/>
              <a:t>和示例类似</a:t>
            </a:r>
            <a:endParaRPr lang="en-US" altLang="zh-CN" dirty="0"/>
          </a:p>
          <a:p>
            <a:pPr marL="0" indent="0">
              <a:buNone/>
            </a:pPr>
            <a:r>
              <a:rPr lang="en" altLang="zh-CN" dirty="0"/>
              <a:t>Cluster 2:</a:t>
            </a:r>
            <a:r>
              <a:rPr lang="zh-CN" altLang="en-US" dirty="0"/>
              <a:t>烂片</a:t>
            </a:r>
            <a:r>
              <a:rPr lang="en-US" altLang="zh-CN" dirty="0"/>
              <a:t>——</a:t>
            </a:r>
            <a:r>
              <a:rPr lang="zh-CN" altLang="en-US" dirty="0"/>
              <a:t>各种意义上的烂片，票房不佳、口碑极差，主要是国内的烂片，豆瓣上对 国内的影片批评更严厉，国外的烂片直接冷门雪藏很难引进，所以没那么多人喷 </a:t>
            </a:r>
          </a:p>
          <a:p>
            <a:pPr marL="0" indent="0">
              <a:buNone/>
            </a:pPr>
            <a:endParaRPr lang="zh-CN" altLang="en-US" dirty="0"/>
          </a:p>
          <a:p>
            <a:pPr marL="0" indent="0">
              <a:buFont typeface="Calibri" panose="020F0502020204030204" pitchFamily="34" charset="0"/>
              <a:buNone/>
            </a:pPr>
            <a:endParaRPr lang="zh-CN" altLang="en-US" dirty="0"/>
          </a:p>
          <a:p>
            <a:pPr>
              <a:buFont typeface="Wingdings" panose="05000000000000000000" pitchFamily="2" charset="2"/>
              <a:buChar char="l"/>
            </a:pPr>
            <a:endParaRPr lang="zh-CN" altLang="en-US" dirty="0"/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10EF26E2-44B2-4ABE-1A97-29751BB337B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213"/>
          <a:stretch/>
        </p:blipFill>
        <p:spPr>
          <a:xfrm>
            <a:off x="1196536" y="2851130"/>
            <a:ext cx="4707194" cy="3894438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6C661C95-6439-67D3-ED61-07EE7F1D8E3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56444" r="863"/>
          <a:stretch/>
        </p:blipFill>
        <p:spPr>
          <a:xfrm>
            <a:off x="5903730" y="2856109"/>
            <a:ext cx="4666549" cy="2987040"/>
          </a:xfrm>
          <a:prstGeom prst="rect">
            <a:avLst/>
          </a:prstGeom>
        </p:spPr>
      </p:pic>
      <p:sp>
        <p:nvSpPr>
          <p:cNvPr id="26" name="内容占位符 2">
            <a:extLst>
              <a:ext uri="{FF2B5EF4-FFF2-40B4-BE49-F238E27FC236}">
                <a16:creationId xmlns:a16="http://schemas.microsoft.com/office/drawing/2014/main" id="{51CE0F03-7969-3557-433A-E7B9B2434CCF}"/>
              </a:ext>
            </a:extLst>
          </p:cNvPr>
          <p:cNvSpPr txBox="1">
            <a:spLocks/>
          </p:cNvSpPr>
          <p:nvPr/>
        </p:nvSpPr>
        <p:spPr>
          <a:xfrm>
            <a:off x="1153802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l"/>
            </a:pPr>
            <a:r>
              <a:rPr lang="zh-CN" altLang="en-US" dirty="0"/>
              <a:t> 聚类结果</a:t>
            </a:r>
            <a:r>
              <a:rPr lang="en-US" altLang="zh-CN" dirty="0"/>
              <a:t>——</a:t>
            </a:r>
            <a:r>
              <a:rPr lang="zh-CN" altLang="en-US" dirty="0"/>
              <a:t>和示例类似</a:t>
            </a:r>
            <a:endParaRPr lang="en-US" altLang="zh-CN" dirty="0"/>
          </a:p>
          <a:p>
            <a:pPr marL="0" indent="0">
              <a:buNone/>
            </a:pPr>
            <a:r>
              <a:rPr lang="en" altLang="zh-CN" dirty="0"/>
              <a:t>Cluster 3:</a:t>
            </a:r>
            <a:r>
              <a:rPr lang="zh-CN" altLang="en-US" dirty="0"/>
              <a:t>小众精品片</a:t>
            </a:r>
            <a:r>
              <a:rPr lang="en-US" altLang="zh-CN" dirty="0"/>
              <a:t>——</a:t>
            </a:r>
            <a:r>
              <a:rPr lang="zh-CN" altLang="en-US" dirty="0"/>
              <a:t>因为小众，所以在各自群体内都有着不错的口碑，但是限于题材或 者宣传，很难成为爆款，如果对胃口，这些电影值得一看</a:t>
            </a:r>
            <a:r>
              <a:rPr lang="en-US" altLang="zh-CN" dirty="0"/>
              <a:t>!</a:t>
            </a:r>
            <a:r>
              <a:rPr lang="zh-CN" altLang="en-US" dirty="0"/>
              <a:t>但是部分低分电影也混杂在里面 ，这是 </a:t>
            </a:r>
            <a:r>
              <a:rPr lang="en" altLang="zh-CN" dirty="0" err="1"/>
              <a:t>kmeans</a:t>
            </a:r>
            <a:r>
              <a:rPr lang="en" altLang="zh-CN" dirty="0"/>
              <a:t> </a:t>
            </a:r>
            <a:r>
              <a:rPr lang="zh-CN" altLang="en-US" dirty="0"/>
              <a:t>聚类不可避免的粗糙性 </a:t>
            </a:r>
          </a:p>
          <a:p>
            <a:pPr marL="0" indent="0">
              <a:buNone/>
            </a:pPr>
            <a:endParaRPr lang="zh-CN" altLang="en-US" dirty="0"/>
          </a:p>
          <a:p>
            <a:pPr marL="0" indent="0">
              <a:buNone/>
            </a:pPr>
            <a:endParaRPr lang="zh-CN" altLang="en-US" dirty="0"/>
          </a:p>
          <a:p>
            <a:pPr marL="0" indent="0">
              <a:buFont typeface="Calibri" panose="020F0502020204030204" pitchFamily="34" charset="0"/>
              <a:buNone/>
            </a:pPr>
            <a:endParaRPr lang="zh-CN" altLang="en-US" dirty="0"/>
          </a:p>
          <a:p>
            <a:pPr>
              <a:buFont typeface="Wingdings" panose="05000000000000000000" pitchFamily="2" charset="2"/>
              <a:buChar char="l"/>
            </a:pPr>
            <a:endParaRPr lang="zh-CN" altLang="en-US" dirty="0"/>
          </a:p>
        </p:txBody>
      </p:sp>
      <p:sp>
        <p:nvSpPr>
          <p:cNvPr id="29" name="内容占位符 2">
            <a:extLst>
              <a:ext uri="{FF2B5EF4-FFF2-40B4-BE49-F238E27FC236}">
                <a16:creationId xmlns:a16="http://schemas.microsoft.com/office/drawing/2014/main" id="{50F10441-BD67-99D3-BB76-7736E7C17501}"/>
              </a:ext>
            </a:extLst>
          </p:cNvPr>
          <p:cNvSpPr txBox="1">
            <a:spLocks/>
          </p:cNvSpPr>
          <p:nvPr/>
        </p:nvSpPr>
        <p:spPr>
          <a:xfrm>
            <a:off x="1192413" y="1819789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l"/>
            </a:pPr>
            <a:r>
              <a:rPr lang="zh-CN" altLang="en-US" dirty="0"/>
              <a:t> 聚类结果</a:t>
            </a:r>
            <a:r>
              <a:rPr lang="en-US" altLang="zh-CN" dirty="0"/>
              <a:t>——</a:t>
            </a:r>
            <a:r>
              <a:rPr lang="zh-CN" altLang="en-US" dirty="0"/>
              <a:t>和示例类似</a:t>
            </a:r>
            <a:endParaRPr lang="en-US" altLang="zh-CN" dirty="0"/>
          </a:p>
          <a:p>
            <a:pPr marL="0" indent="0">
              <a:buNone/>
            </a:pPr>
            <a:r>
              <a:rPr lang="en" altLang="zh-CN" dirty="0"/>
              <a:t>Cluster 4</a:t>
            </a:r>
            <a:r>
              <a:rPr lang="zh-CN" altLang="en" dirty="0"/>
              <a:t>、</a:t>
            </a:r>
            <a:r>
              <a:rPr lang="en" altLang="zh-CN" dirty="0"/>
              <a:t>5:</a:t>
            </a:r>
            <a:r>
              <a:rPr lang="zh-CN" altLang="en-US" dirty="0"/>
              <a:t>恐怖片，这是小成本片泛滥的类型，从平均分就可以看出质量总体一般，而且 数量众多 </a:t>
            </a:r>
          </a:p>
          <a:p>
            <a:pPr marL="0" indent="0">
              <a:buNone/>
            </a:pPr>
            <a:endParaRPr lang="zh-CN" altLang="en-US" dirty="0"/>
          </a:p>
          <a:p>
            <a:pPr marL="0" indent="0">
              <a:buNone/>
            </a:pPr>
            <a:endParaRPr lang="zh-CN" altLang="en-US" dirty="0"/>
          </a:p>
          <a:p>
            <a:pPr marL="0" indent="0">
              <a:buFont typeface="Calibri" panose="020F0502020204030204" pitchFamily="34" charset="0"/>
              <a:buNone/>
            </a:pPr>
            <a:endParaRPr lang="zh-CN" altLang="en-US" dirty="0"/>
          </a:p>
          <a:p>
            <a:pPr>
              <a:buFont typeface="Wingdings" panose="05000000000000000000" pitchFamily="2" charset="2"/>
              <a:buChar char="l"/>
            </a:pPr>
            <a:endParaRPr lang="zh-CN" altLang="en-US" dirty="0"/>
          </a:p>
        </p:txBody>
      </p:sp>
      <p:pic>
        <p:nvPicPr>
          <p:cNvPr id="31" name="图片 30">
            <a:extLst>
              <a:ext uri="{FF2B5EF4-FFF2-40B4-BE49-F238E27FC236}">
                <a16:creationId xmlns:a16="http://schemas.microsoft.com/office/drawing/2014/main" id="{17FD4230-3C7D-F4CF-F532-8EDDB0B8A49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1186" b="41333"/>
          <a:stretch/>
        </p:blipFill>
        <p:spPr>
          <a:xfrm>
            <a:off x="1083262" y="3194300"/>
            <a:ext cx="6536197" cy="4023360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C13E0A26-78F5-7C08-5065-AEA194BAE58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866" r="71928" b="-199"/>
          <a:stretch/>
        </p:blipFill>
        <p:spPr>
          <a:xfrm>
            <a:off x="7307093" y="3194300"/>
            <a:ext cx="1813335" cy="2834640"/>
          </a:xfrm>
          <a:prstGeom prst="rect">
            <a:avLst/>
          </a:prstGeom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CBE5061F-ACBB-54F3-B565-5DE199477A9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91" b="36745"/>
          <a:stretch/>
        </p:blipFill>
        <p:spPr>
          <a:xfrm>
            <a:off x="2298820" y="2669070"/>
            <a:ext cx="4117740" cy="4338036"/>
          </a:xfrm>
          <a:prstGeom prst="rect">
            <a:avLst/>
          </a:prstGeom>
        </p:spPr>
      </p:pic>
      <p:pic>
        <p:nvPicPr>
          <p:cNvPr id="36" name="图片 35">
            <a:extLst>
              <a:ext uri="{FF2B5EF4-FFF2-40B4-BE49-F238E27FC236}">
                <a16:creationId xmlns:a16="http://schemas.microsoft.com/office/drawing/2014/main" id="{DA13C4FA-37D5-CC11-AF94-E025162A3DC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4276" b="36564"/>
          <a:stretch/>
        </p:blipFill>
        <p:spPr>
          <a:xfrm>
            <a:off x="6242001" y="2669070"/>
            <a:ext cx="5168359" cy="4350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433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build="p"/>
      <p:bldP spid="12" grpId="3" uiExpand="1" build="allAtOnce"/>
      <p:bldP spid="12" grpId="4" build="allAtOnce"/>
      <p:bldP spid="22" grpId="0"/>
      <p:bldP spid="22" grpId="1"/>
      <p:bldP spid="26" grpId="0"/>
      <p:bldP spid="26" grpId="1"/>
      <p:bldP spid="29" grpId="0"/>
      <p:bldP spid="29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2A8CBB2-BC96-48C9-AA8D-0AE18C2CEA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Task3</a:t>
            </a:r>
            <a:r>
              <a:rPr lang="zh-CN" altLang="en" dirty="0"/>
              <a:t>：</a:t>
            </a:r>
            <a:r>
              <a:rPr lang="en" altLang="zh-CN" dirty="0"/>
              <a:t>K-means</a:t>
            </a:r>
            <a:r>
              <a:rPr lang="zh-CN" altLang="en-US" dirty="0"/>
              <a:t>聚类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6BFB048-83F3-38FA-4E1A-937C95D65B2D}"/>
              </a:ext>
            </a:extLst>
          </p:cNvPr>
          <p:cNvSpPr txBox="1"/>
          <p:nvPr/>
        </p:nvSpPr>
        <p:spPr>
          <a:xfrm>
            <a:off x="1097280" y="1966050"/>
            <a:ext cx="9946958" cy="36317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dirty="0">
                <a:effectLst/>
                <a:latin typeface="DengXian" panose="02010600030101010101" pitchFamily="2" charset="-122"/>
                <a:ea typeface="DengXian" panose="02010600030101010101" pitchFamily="2" charset="-122"/>
              </a:rPr>
              <a:t>提出基于聚类的电影质量的评估参数</a:t>
            </a:r>
            <a:br>
              <a:rPr lang="zh-CN" altLang="en-US" sz="1800" dirty="0">
                <a:effectLst/>
                <a:latin typeface="DengXian" panose="02010600030101010101" pitchFamily="2" charset="-122"/>
                <a:ea typeface="DengXian" panose="02010600030101010101" pitchFamily="2" charset="-122"/>
              </a:rPr>
            </a:br>
            <a:r>
              <a:rPr lang="zh-CN" altLang="en-US" sz="1800" dirty="0">
                <a:effectLst/>
                <a:latin typeface="DengXian" panose="02010600030101010101" pitchFamily="2" charset="-122"/>
                <a:ea typeface="DengXian" panose="02010600030101010101" pitchFamily="2" charset="-122"/>
              </a:rPr>
              <a:t>                                          </a:t>
            </a:r>
            <a:r>
              <a:rPr lang="en" altLang="zh-CN" sz="1800" dirty="0">
                <a:effectLst/>
                <a:latin typeface="DengXian" panose="02010600030101010101" pitchFamily="2" charset="-122"/>
                <a:ea typeface="DengXian" panose="02010600030101010101" pitchFamily="2" charset="-122"/>
              </a:rPr>
              <a:t>Weighted Rating (WR) = (v/(</a:t>
            </a:r>
            <a:r>
              <a:rPr lang="en" altLang="zh-CN" sz="1800" dirty="0" err="1">
                <a:effectLst/>
                <a:latin typeface="DengXian" panose="02010600030101010101" pitchFamily="2" charset="-122"/>
                <a:ea typeface="DengXian" panose="02010600030101010101" pitchFamily="2" charset="-122"/>
              </a:rPr>
              <a:t>v+m</a:t>
            </a:r>
            <a:r>
              <a:rPr lang="en" altLang="zh-CN" sz="1800" dirty="0">
                <a:effectLst/>
                <a:latin typeface="DengXian" panose="02010600030101010101" pitchFamily="2" charset="-122"/>
                <a:ea typeface="DengXian" panose="02010600030101010101" pitchFamily="2" charset="-122"/>
              </a:rPr>
              <a:t>))*R+(m/(</a:t>
            </a:r>
            <a:r>
              <a:rPr lang="en" altLang="zh-CN" sz="1800" dirty="0" err="1">
                <a:effectLst/>
                <a:latin typeface="DengXian" panose="02010600030101010101" pitchFamily="2" charset="-122"/>
                <a:ea typeface="DengXian" panose="02010600030101010101" pitchFamily="2" charset="-122"/>
              </a:rPr>
              <a:t>v+m</a:t>
            </a:r>
            <a:r>
              <a:rPr lang="en" altLang="zh-CN" sz="1800" dirty="0">
                <a:effectLst/>
                <a:latin typeface="DengXian" panose="02010600030101010101" pitchFamily="2" charset="-122"/>
                <a:ea typeface="DengXian" panose="02010600030101010101" pitchFamily="2" charset="-122"/>
              </a:rPr>
              <a:t>))*C</a:t>
            </a:r>
          </a:p>
          <a:p>
            <a:r>
              <a:rPr lang="en" altLang="zh-CN" sz="1800" dirty="0">
                <a:effectLst/>
                <a:latin typeface="DengXian" panose="02010600030101010101" pitchFamily="2" charset="-122"/>
                <a:ea typeface="DengXian" panose="02010600030101010101" pitchFamily="2" charset="-122"/>
              </a:rPr>
              <a:t> </a:t>
            </a:r>
            <a:endParaRPr lang="en" altLang="zh-CN" dirty="0"/>
          </a:p>
          <a:p>
            <a:pPr>
              <a:buFont typeface="Arial" panose="020B0604020202020204" pitchFamily="34" charset="0"/>
              <a:buChar char="•"/>
            </a:pPr>
            <a:r>
              <a:rPr lang="en" altLang="zh-CN" sz="1800" i="1" dirty="0">
                <a:effectLst/>
                <a:latin typeface="Arial" panose="020B0604020202020204" pitchFamily="34" charset="0"/>
              </a:rPr>
              <a:t>v </a:t>
            </a:r>
            <a:r>
              <a:rPr lang="zh-CN" altLang="en-US" sz="1800" dirty="0"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是电影的 </a:t>
            </a:r>
            <a:r>
              <a:rPr lang="en" altLang="zh-CN" sz="1800" dirty="0">
                <a:effectLst/>
                <a:latin typeface="ArialMT"/>
              </a:rPr>
              <a:t>DOUBAN_VOTES </a:t>
            </a:r>
            <a:endParaRPr lang="en" altLang="zh-CN" sz="1400" dirty="0">
              <a:effectLst/>
              <a:latin typeface="SymbolMT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" altLang="zh-CN" sz="1800" i="1" dirty="0">
                <a:effectLst/>
                <a:latin typeface="Arial" panose="020B0604020202020204" pitchFamily="34" charset="0"/>
              </a:rPr>
              <a:t>m </a:t>
            </a:r>
            <a:r>
              <a:rPr lang="zh-CN" altLang="en-US" sz="1800" dirty="0"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是电影所在类的 </a:t>
            </a:r>
            <a:r>
              <a:rPr lang="en" altLang="zh-CN" sz="1800" dirty="0">
                <a:effectLst/>
                <a:latin typeface="ArialMT"/>
              </a:rPr>
              <a:t>DOUBAN_VOTES </a:t>
            </a:r>
            <a:r>
              <a:rPr lang="zh-CN" altLang="en-US" sz="1800" dirty="0"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的 </a:t>
            </a:r>
            <a:r>
              <a:rPr lang="en-US" altLang="zh-CN" sz="1800" dirty="0">
                <a:effectLst/>
                <a:latin typeface="ArialMT"/>
              </a:rPr>
              <a:t>80%</a:t>
            </a:r>
            <a:r>
              <a:rPr lang="zh-CN" altLang="en-US" sz="1800" dirty="0"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分位点 </a:t>
            </a:r>
            <a:endParaRPr lang="zh-CN" altLang="en-US" sz="1400" dirty="0">
              <a:effectLst/>
              <a:latin typeface="SymbolMT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" altLang="zh-CN" sz="1800" i="1" dirty="0">
                <a:effectLst/>
                <a:latin typeface="Arial" panose="020B0604020202020204" pitchFamily="34" charset="0"/>
              </a:rPr>
              <a:t>R </a:t>
            </a:r>
            <a:r>
              <a:rPr lang="zh-CN" altLang="en-US" sz="1800" dirty="0"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是电影的 </a:t>
            </a:r>
            <a:r>
              <a:rPr lang="en" altLang="zh-CN" sz="1800" dirty="0">
                <a:effectLst/>
                <a:latin typeface="ArialMT"/>
              </a:rPr>
              <a:t>DOUBAN_SCORE </a:t>
            </a:r>
            <a:endParaRPr lang="en" altLang="zh-CN" sz="1400" dirty="0">
              <a:effectLst/>
              <a:latin typeface="SymbolMT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" altLang="zh-CN" sz="1800" i="1" dirty="0">
                <a:effectLst/>
                <a:latin typeface="Arial" panose="020B0604020202020204" pitchFamily="34" charset="0"/>
              </a:rPr>
              <a:t>C </a:t>
            </a:r>
            <a:r>
              <a:rPr lang="zh-CN" altLang="en-US" sz="1800" dirty="0"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是所有电影的 </a:t>
            </a:r>
            <a:r>
              <a:rPr lang="en" altLang="zh-CN" sz="1800" dirty="0">
                <a:effectLst/>
                <a:latin typeface="ArialMT"/>
              </a:rPr>
              <a:t>DOUBAN_SCORE </a:t>
            </a:r>
            <a:r>
              <a:rPr lang="zh-CN" altLang="en-US" sz="1800" dirty="0"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均值</a:t>
            </a:r>
            <a:endParaRPr lang="en-US" altLang="zh-CN" sz="1800" dirty="0">
              <a:effectLst/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altLang="zh-CN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r>
              <a:rPr lang="zh-CN" altLang="en-US" sz="1800" dirty="0"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原因：</a:t>
            </a:r>
            <a:endParaRPr lang="en-US" altLang="zh-CN" sz="1800" dirty="0">
              <a:effectLst/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（</a:t>
            </a:r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1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）电影的两大主要指标：评分高低和受欢迎程度，作为评估参数的组成部分</a:t>
            </a:r>
            <a:endParaRPr lang="en-US" altLang="zh-CN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r>
              <a:rPr lang="zh-CN" altLang="en-US" sz="1800" dirty="0"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（</a:t>
            </a:r>
            <a:r>
              <a:rPr lang="en-US" altLang="zh-CN" sz="1800" dirty="0"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2</a:t>
            </a:r>
            <a:r>
              <a:rPr lang="zh-CN" altLang="en-US" sz="1800" dirty="0"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）依靠聚类实现的划分，权重取决于类别内的相对实力，而不是一刀切</a:t>
            </a:r>
            <a:endParaRPr lang="en-US" altLang="zh-CN" sz="1800" dirty="0">
              <a:effectLst/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（</a:t>
            </a:r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3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）通过自身得分与总平均分求加权平均，平衡了各个类别中的可比性</a:t>
            </a:r>
            <a:endParaRPr lang="en-US" altLang="zh-CN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endParaRPr lang="en-US" altLang="zh-CN" sz="1400" dirty="0">
              <a:effectLst/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1C9A9A4-A9DC-95D5-B5C5-A7CDE6E8E344}"/>
              </a:ext>
            </a:extLst>
          </p:cNvPr>
          <p:cNvSpPr txBox="1"/>
          <p:nvPr/>
        </p:nvSpPr>
        <p:spPr>
          <a:xfrm>
            <a:off x="1097280" y="1672087"/>
            <a:ext cx="99469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看效果：</a:t>
            </a:r>
            <a:endParaRPr lang="en-US" altLang="zh-CN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endParaRPr lang="en-US" altLang="zh-CN" sz="1400" dirty="0">
              <a:effectLst/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DC1FFFD1-4C5C-9059-1255-557B422A9D6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4413" r="1901"/>
          <a:stretch/>
        </p:blipFill>
        <p:spPr>
          <a:xfrm>
            <a:off x="1984098" y="1970137"/>
            <a:ext cx="8223803" cy="4601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162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  <p:bldP spid="11" grpId="0"/>
      <p:bldP spid="11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E76E80-030C-4D0E-9859-416A42899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77078"/>
            <a:ext cx="10058400" cy="1450757"/>
          </a:xfrm>
        </p:spPr>
        <p:txBody>
          <a:bodyPr/>
          <a:lstStyle/>
          <a:p>
            <a:r>
              <a:rPr lang="en" altLang="zh-CN" dirty="0"/>
              <a:t>Task 4 </a:t>
            </a:r>
            <a:r>
              <a:rPr lang="zh-CN" altLang="en-US" dirty="0"/>
              <a:t>导演和演员聚类 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8F1922F-73E3-4BAD-AB07-583785DEEE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zh-CN" altLang="en-US" dirty="0"/>
              <a:t>处理的细节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（</a:t>
            </a:r>
            <a:r>
              <a:rPr lang="en-US" altLang="zh-CN" dirty="0"/>
              <a:t>1</a:t>
            </a:r>
            <a:r>
              <a:rPr lang="zh-CN" altLang="en-US" dirty="0"/>
              <a:t>）</a:t>
            </a:r>
            <a:r>
              <a:rPr lang="zh-CN" altLang="en-US" sz="1800" dirty="0">
                <a:effectLst/>
                <a:latin typeface="DengXian" panose="02010600030101010101" pitchFamily="2" charset="-122"/>
                <a:ea typeface="DengXian" panose="02010600030101010101" pitchFamily="2" charset="-122"/>
              </a:rPr>
              <a:t>将电影下标处理为稀疏矩阵，方便后续进行向量化运算加速 </a:t>
            </a:r>
            <a:endParaRPr lang="zh-CN" altLang="en-US" dirty="0">
              <a:effectLst/>
            </a:endParaRPr>
          </a:p>
          <a:p>
            <a:pPr marL="0" indent="0">
              <a:buNone/>
            </a:pPr>
            <a:r>
              <a:rPr lang="zh-CN" altLang="en-US" dirty="0"/>
              <a:t>（</a:t>
            </a:r>
            <a:r>
              <a:rPr lang="en-US" altLang="zh-CN" dirty="0"/>
              <a:t>2</a:t>
            </a:r>
            <a:r>
              <a:rPr lang="zh-CN" altLang="en-US" dirty="0"/>
              <a:t>）</a:t>
            </a:r>
            <a:r>
              <a:rPr lang="zh-CN" altLang="en-US" sz="1800" dirty="0">
                <a:latin typeface="DengXian" panose="02010600030101010101" pitchFamily="2" charset="-122"/>
                <a:ea typeface="DengXian" panose="02010600030101010101" pitchFamily="2" charset="-122"/>
              </a:rPr>
              <a:t>导演的</a:t>
            </a:r>
            <a:r>
              <a:rPr lang="en" altLang="zh-CN" sz="1800" dirty="0">
                <a:effectLst/>
                <a:latin typeface="DengXian" panose="02010600030101010101" pitchFamily="2" charset="-122"/>
                <a:ea typeface="DengXian" panose="02010600030101010101" pitchFamily="2" charset="-122"/>
              </a:rPr>
              <a:t>embedding</a:t>
            </a:r>
            <a:r>
              <a:rPr lang="zh-CN" altLang="en-US" sz="1800" dirty="0">
                <a:effectLst/>
                <a:latin typeface="DengXian" panose="02010600030101010101" pitchFamily="2" charset="-122"/>
                <a:ea typeface="DengXian" panose="02010600030101010101" pitchFamily="2" charset="-122"/>
              </a:rPr>
              <a:t>向量包括</a:t>
            </a:r>
            <a:endParaRPr lang="en-US" altLang="zh-CN" sz="1800" dirty="0">
              <a:effectLst/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 marL="0" indent="0">
              <a:buNone/>
            </a:pPr>
            <a:r>
              <a:rPr lang="en-US" altLang="zh-CN" sz="1800" dirty="0">
                <a:latin typeface="DengXian" panose="02010600030101010101" pitchFamily="2" charset="-122"/>
                <a:ea typeface="DengXian" panose="02010600030101010101" pitchFamily="2" charset="-122"/>
              </a:rPr>
              <a:t>	</a:t>
            </a:r>
            <a:r>
              <a:rPr lang="zh-CN" altLang="en-US" sz="1800" dirty="0">
                <a:solidFill>
                  <a:schemeClr val="tx1"/>
                </a:solidFill>
                <a:effectLst/>
                <a:latin typeface="DengXian" panose="02010600030101010101" pitchFamily="2" charset="-122"/>
                <a:ea typeface="DengXian" panose="02010600030101010101" pitchFamily="2" charset="-122"/>
              </a:rPr>
              <a:t>相关</a:t>
            </a:r>
            <a:r>
              <a:rPr lang="zh-CN" altLang="en-US" sz="1800" b="1" dirty="0">
                <a:solidFill>
                  <a:schemeClr val="tx1"/>
                </a:solidFill>
                <a:effectLst/>
                <a:latin typeface="DengXian" panose="02010600030101010101" pitchFamily="2" charset="-122"/>
                <a:ea typeface="DengXian" panose="02010600030101010101" pitchFamily="2" charset="-122"/>
              </a:rPr>
              <a:t>电影 </a:t>
            </a:r>
            <a:r>
              <a:rPr lang="en" altLang="zh-CN" sz="1800" b="1" dirty="0">
                <a:solidFill>
                  <a:schemeClr val="tx1"/>
                </a:solidFill>
                <a:effectLst/>
                <a:latin typeface="DengXian" panose="02010600030101010101" pitchFamily="2" charset="-122"/>
                <a:ea typeface="DengXian" panose="02010600030101010101" pitchFamily="2" charset="-122"/>
              </a:rPr>
              <a:t>embedding </a:t>
            </a:r>
            <a:r>
              <a:rPr lang="zh-CN" altLang="en-US" sz="1800" dirty="0">
                <a:solidFill>
                  <a:schemeClr val="tx1"/>
                </a:solidFill>
                <a:effectLst/>
                <a:latin typeface="DengXian" panose="02010600030101010101" pitchFamily="2" charset="-122"/>
                <a:ea typeface="DengXian" panose="02010600030101010101" pitchFamily="2" charset="-122"/>
              </a:rPr>
              <a:t>的均值</a:t>
            </a:r>
            <a:br>
              <a:rPr lang="zh-CN" altLang="en-US" sz="1800" dirty="0">
                <a:solidFill>
                  <a:schemeClr val="tx1"/>
                </a:solidFill>
                <a:effectLst/>
                <a:latin typeface="DengXian" panose="02010600030101010101" pitchFamily="2" charset="-122"/>
                <a:ea typeface="DengXian" panose="02010600030101010101" pitchFamily="2" charset="-122"/>
              </a:rPr>
            </a:br>
            <a:r>
              <a:rPr lang="en-US" altLang="zh-CN" sz="1800" dirty="0"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	</a:t>
            </a:r>
            <a:r>
              <a:rPr lang="zh-CN" altLang="en-US" sz="1800" b="1" dirty="0">
                <a:solidFill>
                  <a:schemeClr val="tx1"/>
                </a:solidFill>
                <a:effectLst/>
                <a:latin typeface="DengXian" panose="02010600030101010101" pitchFamily="2" charset="-122"/>
                <a:ea typeface="DengXian" panose="02010600030101010101" pitchFamily="2" charset="-122"/>
              </a:rPr>
              <a:t>平均 </a:t>
            </a:r>
            <a:r>
              <a:rPr lang="en" altLang="zh-CN" sz="1800" b="1" dirty="0">
                <a:solidFill>
                  <a:schemeClr val="tx1"/>
                </a:solidFill>
                <a:effectLst/>
                <a:latin typeface="DengXian" panose="02010600030101010101" pitchFamily="2" charset="-122"/>
                <a:ea typeface="DengXian" panose="02010600030101010101" pitchFamily="2" charset="-122"/>
              </a:rPr>
              <a:t>WR </a:t>
            </a:r>
            <a:r>
              <a:rPr lang="zh-CN" altLang="en-US" sz="1800" dirty="0">
                <a:solidFill>
                  <a:schemeClr val="tx1"/>
                </a:solidFill>
                <a:effectLst/>
                <a:latin typeface="DengXian" panose="02010600030101010101" pitchFamily="2" charset="-122"/>
                <a:ea typeface="DengXian" panose="02010600030101010101" pitchFamily="2" charset="-122"/>
              </a:rPr>
              <a:t>强调执导能力</a:t>
            </a:r>
            <a:br>
              <a:rPr lang="zh-CN" altLang="en-US" sz="1800" dirty="0">
                <a:solidFill>
                  <a:schemeClr val="tx1"/>
                </a:solidFill>
                <a:effectLst/>
                <a:latin typeface="DengXian" panose="02010600030101010101" pitchFamily="2" charset="-122"/>
                <a:ea typeface="DengXian" panose="02010600030101010101" pitchFamily="2" charset="-122"/>
              </a:rPr>
            </a:br>
            <a:r>
              <a:rPr lang="en-US" altLang="zh-CN" sz="1800" dirty="0">
                <a:solidFill>
                  <a:schemeClr val="tx1"/>
                </a:solidFill>
                <a:effectLst/>
                <a:latin typeface="DengXian" panose="02010600030101010101" pitchFamily="2" charset="-122"/>
                <a:ea typeface="DengXian" panose="02010600030101010101" pitchFamily="2" charset="-122"/>
              </a:rPr>
              <a:t>	</a:t>
            </a:r>
            <a:r>
              <a:rPr lang="en" altLang="zh-CN" sz="1800" b="1" dirty="0">
                <a:solidFill>
                  <a:schemeClr val="tx1"/>
                </a:solidFill>
                <a:effectLst/>
                <a:latin typeface="DengXian" panose="02010600030101010101" pitchFamily="2" charset="-122"/>
                <a:ea typeface="DengXian" panose="02010600030101010101" pitchFamily="2" charset="-122"/>
              </a:rPr>
              <a:t>REGIONS</a:t>
            </a:r>
            <a:r>
              <a:rPr lang="en" altLang="zh-CN" sz="1800" dirty="0">
                <a:solidFill>
                  <a:schemeClr val="tx1"/>
                </a:solidFill>
                <a:effectLst/>
                <a:latin typeface="DengXian" panose="02010600030101010101" pitchFamily="2" charset="-122"/>
                <a:ea typeface="DengXian" panose="02010600030101010101" pitchFamily="2" charset="-122"/>
              </a:rPr>
              <a:t> </a:t>
            </a:r>
            <a:r>
              <a:rPr lang="zh-CN" altLang="en-US" sz="1800" dirty="0">
                <a:solidFill>
                  <a:schemeClr val="tx1"/>
                </a:solidFill>
                <a:effectLst/>
                <a:latin typeface="DengXian" panose="02010600030101010101" pitchFamily="2" charset="-122"/>
                <a:ea typeface="DengXian" panose="02010600030101010101" pitchFamily="2" charset="-122"/>
              </a:rPr>
              <a:t>强调导演和演员国籍</a:t>
            </a:r>
            <a:endParaRPr lang="en-US" altLang="zh-CN" sz="1800" dirty="0">
              <a:solidFill>
                <a:schemeClr val="tx1"/>
              </a:solidFill>
              <a:effectLst/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 marL="0" indent="0">
              <a:buNone/>
            </a:pPr>
            <a:r>
              <a:rPr lang="en-US" altLang="zh-CN" sz="1800" dirty="0"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	</a:t>
            </a:r>
            <a:r>
              <a:rPr lang="en" altLang="zh-CN" sz="1800" b="1" dirty="0" err="1">
                <a:solidFill>
                  <a:schemeClr val="tx1"/>
                </a:solidFill>
                <a:effectLst/>
                <a:latin typeface="DengXian" panose="02010600030101010101" pitchFamily="2" charset="-122"/>
                <a:ea typeface="DengXian" panose="02010600030101010101" pitchFamily="2" charset="-122"/>
              </a:rPr>
              <a:t>movie_cluster</a:t>
            </a:r>
            <a:r>
              <a:rPr lang="en" altLang="zh-CN" sz="1800" b="1" dirty="0">
                <a:solidFill>
                  <a:schemeClr val="tx1"/>
                </a:solidFill>
                <a:effectLst/>
                <a:latin typeface="DengXian" panose="02010600030101010101" pitchFamily="2" charset="-122"/>
                <a:ea typeface="DengXian" panose="02010600030101010101" pitchFamily="2" charset="-122"/>
              </a:rPr>
              <a:t> </a:t>
            </a:r>
            <a:r>
              <a:rPr lang="zh-CN" altLang="en-US" sz="1800" b="1" dirty="0">
                <a:solidFill>
                  <a:schemeClr val="tx1"/>
                </a:solidFill>
                <a:effectLst/>
                <a:latin typeface="DengXian" panose="02010600030101010101" pitchFamily="2" charset="-122"/>
                <a:ea typeface="DengXian" panose="02010600030101010101" pitchFamily="2" charset="-122"/>
              </a:rPr>
              <a:t>的众数</a:t>
            </a:r>
            <a:r>
              <a:rPr lang="zh-CN" altLang="en-US" sz="1800" dirty="0">
                <a:solidFill>
                  <a:schemeClr val="tx1"/>
                </a:solidFill>
                <a:effectLst/>
                <a:latin typeface="DengXian" panose="02010600030101010101" pitchFamily="2" charset="-122"/>
                <a:ea typeface="DengXian" panose="02010600030101010101" pitchFamily="2" charset="-122"/>
              </a:rPr>
              <a:t>反映导演的执导偏好</a:t>
            </a:r>
            <a:endParaRPr lang="en-US" altLang="zh-CN" sz="1800" dirty="0">
              <a:solidFill>
                <a:schemeClr val="tx1"/>
              </a:solidFill>
              <a:effectLst/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 marL="0" indent="0">
              <a:buNone/>
            </a:pPr>
            <a:r>
              <a:rPr lang="en-US" altLang="zh-CN" sz="1800" dirty="0"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	</a:t>
            </a:r>
            <a:r>
              <a:rPr lang="en" altLang="zh-CN" sz="1800" b="1" dirty="0" err="1">
                <a:solidFill>
                  <a:schemeClr val="tx1"/>
                </a:solidFill>
                <a:effectLst/>
                <a:latin typeface="DengXian" panose="02010600030101010101" pitchFamily="2" charset="-122"/>
                <a:ea typeface="DengXian" panose="02010600030101010101" pitchFamily="2" charset="-122"/>
              </a:rPr>
              <a:t>movie_year</a:t>
            </a:r>
            <a:r>
              <a:rPr lang="en" altLang="zh-CN" sz="1800" b="1" dirty="0">
                <a:solidFill>
                  <a:schemeClr val="tx1"/>
                </a:solidFill>
                <a:effectLst/>
                <a:latin typeface="DengXian" panose="02010600030101010101" pitchFamily="2" charset="-122"/>
                <a:ea typeface="DengXian" panose="02010600030101010101" pitchFamily="2" charset="-122"/>
              </a:rPr>
              <a:t> </a:t>
            </a:r>
            <a:r>
              <a:rPr lang="zh-CN" altLang="en-US" sz="1800" dirty="0">
                <a:solidFill>
                  <a:schemeClr val="tx1"/>
                </a:solidFill>
                <a:effectLst/>
                <a:latin typeface="DengXian" panose="02010600030101010101" pitchFamily="2" charset="-122"/>
                <a:ea typeface="DengXian" panose="02010600030101010101" pitchFamily="2" charset="-122"/>
              </a:rPr>
              <a:t>反映导演的资历、 </a:t>
            </a:r>
            <a:endParaRPr lang="zh-CN" altLang="en-US" dirty="0">
              <a:solidFill>
                <a:schemeClr val="tx1"/>
              </a:solidFill>
              <a:effectLst/>
            </a:endParaRPr>
          </a:p>
          <a:p>
            <a:pPr marL="0" indent="0">
              <a:buNone/>
            </a:pPr>
            <a:r>
              <a:rPr lang="en" altLang="zh-CN" sz="1800" dirty="0">
                <a:solidFill>
                  <a:schemeClr val="tx1"/>
                </a:solidFill>
                <a:effectLst/>
                <a:latin typeface="DengXian" panose="02010600030101010101" pitchFamily="2" charset="-122"/>
                <a:ea typeface="DengXian" panose="02010600030101010101" pitchFamily="2" charset="-122"/>
              </a:rPr>
              <a:t>	</a:t>
            </a:r>
            <a:r>
              <a:rPr lang="en" altLang="zh-CN" sz="1800" b="1" dirty="0">
                <a:solidFill>
                  <a:schemeClr val="tx1"/>
                </a:solidFill>
                <a:effectLst/>
                <a:latin typeface="DengXian" panose="02010600030101010101" pitchFamily="2" charset="-122"/>
                <a:ea typeface="DengXian" panose="02010600030101010101" pitchFamily="2" charset="-122"/>
              </a:rPr>
              <a:t>pop </a:t>
            </a:r>
            <a:r>
              <a:rPr lang="zh-CN" altLang="en-US" sz="1800" dirty="0">
                <a:solidFill>
                  <a:schemeClr val="tx1"/>
                </a:solidFill>
                <a:effectLst/>
                <a:latin typeface="DengXian" panose="02010600030101010101" pitchFamily="2" charset="-122"/>
                <a:ea typeface="DengXian" panose="02010600030101010101" pitchFamily="2" charset="-122"/>
              </a:rPr>
              <a:t>通过计算导演的平均 </a:t>
            </a:r>
            <a:r>
              <a:rPr lang="en" altLang="zh-CN" sz="1800" dirty="0">
                <a:solidFill>
                  <a:schemeClr val="tx1"/>
                </a:solidFill>
                <a:effectLst/>
                <a:latin typeface="DengXian" panose="02010600030101010101" pitchFamily="2" charset="-122"/>
                <a:ea typeface="DengXian" panose="02010600030101010101" pitchFamily="2" charset="-122"/>
              </a:rPr>
              <a:t>DOUBAN_VOTES </a:t>
            </a:r>
            <a:r>
              <a:rPr lang="zh-CN" altLang="en-US" sz="1800" dirty="0">
                <a:solidFill>
                  <a:schemeClr val="tx1"/>
                </a:solidFill>
                <a:effectLst/>
                <a:latin typeface="DengXian" panose="02010600030101010101" pitchFamily="2" charset="-122"/>
                <a:ea typeface="DengXian" panose="02010600030101010101" pitchFamily="2" charset="-122"/>
              </a:rPr>
              <a:t>占 </a:t>
            </a:r>
            <a:r>
              <a:rPr lang="en" altLang="zh-CN" sz="1800" dirty="0" err="1">
                <a:solidFill>
                  <a:schemeClr val="tx1"/>
                </a:solidFill>
                <a:effectLst/>
                <a:latin typeface="DengXian" panose="02010600030101010101" pitchFamily="2" charset="-122"/>
                <a:ea typeface="DengXian" panose="02010600030101010101" pitchFamily="2" charset="-122"/>
              </a:rPr>
              <a:t>movie_cluster</a:t>
            </a:r>
            <a:r>
              <a:rPr lang="en" altLang="zh-CN" sz="1800" dirty="0">
                <a:solidFill>
                  <a:schemeClr val="tx1"/>
                </a:solidFill>
                <a:effectLst/>
                <a:latin typeface="DengXian" panose="02010600030101010101" pitchFamily="2" charset="-122"/>
                <a:ea typeface="DengXian" panose="02010600030101010101" pitchFamily="2" charset="-122"/>
              </a:rPr>
              <a:t> </a:t>
            </a:r>
            <a:r>
              <a:rPr lang="zh-CN" altLang="en-US" sz="1800" dirty="0">
                <a:solidFill>
                  <a:schemeClr val="tx1"/>
                </a:solidFill>
                <a:effectLst/>
                <a:latin typeface="DengXian" panose="02010600030101010101" pitchFamily="2" charset="-122"/>
                <a:ea typeface="DengXian" panose="02010600030101010101" pitchFamily="2" charset="-122"/>
              </a:rPr>
              <a:t>的 </a:t>
            </a:r>
            <a:r>
              <a:rPr lang="en-US" altLang="zh-CN" sz="1800" dirty="0">
                <a:solidFill>
                  <a:schemeClr val="tx1"/>
                </a:solidFill>
                <a:effectLst/>
                <a:latin typeface="DengXian" panose="02010600030101010101" pitchFamily="2" charset="-122"/>
                <a:ea typeface="DengXian" panose="02010600030101010101" pitchFamily="2" charset="-122"/>
              </a:rPr>
              <a:t>80%</a:t>
            </a:r>
            <a:r>
              <a:rPr lang="zh-CN" altLang="en-US" sz="1800" dirty="0">
                <a:solidFill>
                  <a:schemeClr val="tx1"/>
                </a:solidFill>
                <a:effectLst/>
                <a:latin typeface="DengXian" panose="02010600030101010101" pitchFamily="2" charset="-122"/>
                <a:ea typeface="DengXian" panose="02010600030101010101" pitchFamily="2" charset="-122"/>
              </a:rPr>
              <a:t>分位点的比例反映导演</a:t>
            </a:r>
            <a:r>
              <a:rPr lang="en-US" altLang="zh-CN" sz="1800" dirty="0">
                <a:solidFill>
                  <a:schemeClr val="tx1"/>
                </a:solidFill>
                <a:effectLst/>
                <a:latin typeface="DengXian" panose="02010600030101010101" pitchFamily="2" charset="-122"/>
                <a:ea typeface="DengXian" panose="02010600030101010101" pitchFamily="2" charset="-122"/>
              </a:rPr>
              <a:t>	</a:t>
            </a:r>
            <a:r>
              <a:rPr lang="zh-CN" altLang="en-US" sz="1800" dirty="0">
                <a:solidFill>
                  <a:schemeClr val="tx1"/>
                </a:solidFill>
                <a:effectLst/>
                <a:latin typeface="DengXian" panose="02010600030101010101" pitchFamily="2" charset="-122"/>
                <a:ea typeface="DengXian" panose="02010600030101010101" pitchFamily="2" charset="-122"/>
              </a:rPr>
              <a:t>在所在领域中的知名度 </a:t>
            </a:r>
            <a:endParaRPr lang="en-US" altLang="zh-CN" sz="1800" dirty="0">
              <a:solidFill>
                <a:schemeClr val="tx1"/>
              </a:solidFill>
              <a:effectLst/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 marL="0" indent="0">
              <a:buNone/>
            </a:pPr>
            <a:r>
              <a:rPr lang="zh-CN" altLang="en-US" sz="1800" dirty="0"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（</a:t>
            </a:r>
            <a:r>
              <a:rPr lang="en-US" altLang="zh-CN" sz="1800" dirty="0"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3</a:t>
            </a:r>
            <a:r>
              <a:rPr lang="zh-CN" altLang="en-US" sz="1800" dirty="0"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）经过实验，最终选定了使用分层聚类和 </a:t>
            </a:r>
            <a:r>
              <a:rPr lang="en" altLang="zh-CN" sz="1800" dirty="0"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GMM </a:t>
            </a:r>
            <a:r>
              <a:rPr lang="zh-CN" altLang="en-US" sz="1800" dirty="0"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分别对导演和演员进行聚类，并调整好了参数，使得          </a:t>
            </a:r>
            <a:r>
              <a:rPr lang="en-US" altLang="zh-CN" sz="1800" dirty="0"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`        </a:t>
            </a:r>
            <a:r>
              <a:rPr lang="zh-CN" altLang="en-US" sz="1800" dirty="0"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聚类结果可解释性强 </a:t>
            </a:r>
          </a:p>
          <a:p>
            <a:pPr marL="0" indent="0">
              <a:buNone/>
            </a:pPr>
            <a:endParaRPr lang="zh-CN" altLang="en-US" dirty="0">
              <a:solidFill>
                <a:schemeClr val="tx1"/>
              </a:solidFill>
              <a:effectLst/>
            </a:endParaRPr>
          </a:p>
          <a:p>
            <a:pPr marL="0" indent="0">
              <a:buNone/>
            </a:pPr>
            <a:endParaRPr lang="zh-CN" altLang="en-US" dirty="0">
              <a:effectLst/>
            </a:endParaRPr>
          </a:p>
          <a:p>
            <a:pPr marL="0" indent="0">
              <a:buNone/>
            </a:pPr>
            <a:endParaRPr lang="en-US" altLang="zh-CN" dirty="0"/>
          </a:p>
          <a:p>
            <a:pPr>
              <a:buFont typeface="Wingdings" panose="05000000000000000000" pitchFamily="2" charset="2"/>
              <a:buChar char="l"/>
            </a:pPr>
            <a:endParaRPr lang="zh-CN" altLang="en-US" dirty="0"/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BB3E7DA4-2D7C-AB36-7B8B-85E430E83752}"/>
              </a:ext>
            </a:extLst>
          </p:cNvPr>
          <p:cNvSpPr txBox="1">
            <a:spLocks/>
          </p:cNvSpPr>
          <p:nvPr/>
        </p:nvSpPr>
        <p:spPr>
          <a:xfrm>
            <a:off x="106680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l"/>
            </a:pPr>
            <a:r>
              <a:rPr lang="zh-CN" altLang="en-US" dirty="0"/>
              <a:t>聚类效果</a:t>
            </a:r>
            <a:r>
              <a:rPr lang="en-US" altLang="zh-CN" dirty="0"/>
              <a:t>——</a:t>
            </a:r>
          </a:p>
          <a:p>
            <a:pPr marL="0" indent="0">
              <a:buNone/>
            </a:pPr>
            <a:r>
              <a:rPr lang="zh-CN" altLang="en-US" dirty="0"/>
              <a:t>比较基础的数据提取方式，并不能很好的看出各个簇之间的区别与每个簇的特点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 </a:t>
            </a:r>
          </a:p>
          <a:p>
            <a:pPr>
              <a:buFont typeface="Wingdings" panose="05000000000000000000" pitchFamily="2" charset="2"/>
              <a:buChar char="l"/>
            </a:pPr>
            <a:endParaRPr lang="en-US" altLang="zh-CN" dirty="0"/>
          </a:p>
          <a:p>
            <a:pPr marL="0" indent="0">
              <a:buFont typeface="Calibri" panose="020F0502020204030204" pitchFamily="34" charset="0"/>
              <a:buNone/>
            </a:pPr>
            <a:endParaRPr lang="zh-CN" altLang="en-US" dirty="0">
              <a:solidFill>
                <a:schemeClr val="tx1"/>
              </a:solidFill>
            </a:endParaRPr>
          </a:p>
          <a:p>
            <a:pPr marL="0" indent="0">
              <a:buFont typeface="Calibri" panose="020F0502020204030204" pitchFamily="34" charset="0"/>
              <a:buNone/>
            </a:pPr>
            <a:endParaRPr lang="zh-CN" altLang="en-US" dirty="0"/>
          </a:p>
          <a:p>
            <a:pPr marL="0" indent="0">
              <a:buFont typeface="Calibri" panose="020F0502020204030204" pitchFamily="34" charset="0"/>
              <a:buNone/>
            </a:pPr>
            <a:endParaRPr lang="en-US" altLang="zh-CN" dirty="0"/>
          </a:p>
          <a:p>
            <a:pPr>
              <a:buFont typeface="Wingdings" panose="05000000000000000000" pitchFamily="2" charset="2"/>
              <a:buChar char="l"/>
            </a:pPr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5A45A315-92A4-C39E-117C-A82E75F9D70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929" b="44356"/>
          <a:stretch/>
        </p:blipFill>
        <p:spPr>
          <a:xfrm>
            <a:off x="1384300" y="2637806"/>
            <a:ext cx="3742871" cy="279844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188842C4-9F4D-3DFD-A590-2E0E1A4A1EC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56193" r="-5098" b="1275"/>
          <a:stretch/>
        </p:blipFill>
        <p:spPr>
          <a:xfrm>
            <a:off x="4987471" y="2637806"/>
            <a:ext cx="3897448" cy="2139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246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6" grpId="0"/>
      <p:bldP spid="6" grpId="1"/>
    </p:bldLst>
  </p:timing>
</p:sld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回顾">
  <a:themeElements>
    <a:clrScheme name="回顾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回顾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回顾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TM02892315[[fn=丝状]]</Template>
  <TotalTime>1978</TotalTime>
  <Words>1173</Words>
  <Application>Microsoft Macintosh PowerPoint</Application>
  <PresentationFormat>宽屏</PresentationFormat>
  <Paragraphs>115</Paragraphs>
  <Slides>13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13</vt:i4>
      </vt:variant>
    </vt:vector>
  </HeadingPairs>
  <TitlesOfParts>
    <vt:vector size="25" baseType="lpstr">
      <vt:lpstr>等线</vt:lpstr>
      <vt:lpstr>等线</vt:lpstr>
      <vt:lpstr>SimSun</vt:lpstr>
      <vt:lpstr>ArialMT</vt:lpstr>
      <vt:lpstr>SymbolMT</vt:lpstr>
      <vt:lpstr>Arial</vt:lpstr>
      <vt:lpstr>Calibri</vt:lpstr>
      <vt:lpstr>Calibri Light</vt:lpstr>
      <vt:lpstr>Wingdings</vt:lpstr>
      <vt:lpstr>Wingdings 2</vt:lpstr>
      <vt:lpstr>HDOfficeLightV0</vt:lpstr>
      <vt:lpstr>回顾</vt:lpstr>
      <vt:lpstr>豆瓣电影聚类分析</vt:lpstr>
      <vt:lpstr>Task 0 Exploratory Data Analysis</vt:lpstr>
      <vt:lpstr>Task 0 Exploratory Data Analysis</vt:lpstr>
      <vt:lpstr>Task 1:数据预处理和特征向量化</vt:lpstr>
      <vt:lpstr>Task 1:数据预处理和特征向量化</vt:lpstr>
      <vt:lpstr>Task 2:特征融合</vt:lpstr>
      <vt:lpstr>Task3：K-means聚类</vt:lpstr>
      <vt:lpstr>Task3：K-means聚类</vt:lpstr>
      <vt:lpstr>Task 4 导演和演员聚类 </vt:lpstr>
      <vt:lpstr>Task 4 导演和演员聚类 </vt:lpstr>
      <vt:lpstr>Task 4 导演和演员聚类 </vt:lpstr>
      <vt:lpstr>Task 4 导演和演员聚类 </vt:lpstr>
      <vt:lpstr>总结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第十二次作业讲评</dc:title>
  <dc:creator>陈 滨琪</dc:creator>
  <cp:lastModifiedBy>熊江凯</cp:lastModifiedBy>
  <cp:revision>32</cp:revision>
  <dcterms:created xsi:type="dcterms:W3CDTF">2023-04-23T15:02:50Z</dcterms:created>
  <dcterms:modified xsi:type="dcterms:W3CDTF">2023-05-06T13:01:26Z</dcterms:modified>
</cp:coreProperties>
</file>